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4"/>
  </p:notesMasterIdLst>
  <p:handoutMasterIdLst>
    <p:handoutMasterId r:id="rId45"/>
  </p:handoutMasterIdLst>
  <p:sldIdLst>
    <p:sldId id="303" r:id="rId2"/>
    <p:sldId id="329" r:id="rId3"/>
    <p:sldId id="257" r:id="rId4"/>
    <p:sldId id="258" r:id="rId5"/>
    <p:sldId id="259" r:id="rId6"/>
    <p:sldId id="315" r:id="rId7"/>
    <p:sldId id="275" r:id="rId8"/>
    <p:sldId id="289" r:id="rId9"/>
    <p:sldId id="319" r:id="rId10"/>
    <p:sldId id="309" r:id="rId11"/>
    <p:sldId id="320" r:id="rId12"/>
    <p:sldId id="310" r:id="rId13"/>
    <p:sldId id="311" r:id="rId14"/>
    <p:sldId id="312" r:id="rId15"/>
    <p:sldId id="313" r:id="rId16"/>
    <p:sldId id="314" r:id="rId17"/>
    <p:sldId id="306" r:id="rId18"/>
    <p:sldId id="307" r:id="rId19"/>
    <p:sldId id="308" r:id="rId20"/>
    <p:sldId id="260" r:id="rId21"/>
    <p:sldId id="304" r:id="rId22"/>
    <p:sldId id="262" r:id="rId23"/>
    <p:sldId id="336" r:id="rId24"/>
    <p:sldId id="337" r:id="rId25"/>
    <p:sldId id="338" r:id="rId26"/>
    <p:sldId id="339" r:id="rId27"/>
    <p:sldId id="340" r:id="rId28"/>
    <p:sldId id="341" r:id="rId29"/>
    <p:sldId id="274" r:id="rId30"/>
    <p:sldId id="328" r:id="rId31"/>
    <p:sldId id="272" r:id="rId32"/>
    <p:sldId id="265" r:id="rId33"/>
    <p:sldId id="305" r:id="rId34"/>
    <p:sldId id="327" r:id="rId35"/>
    <p:sldId id="263" r:id="rId36"/>
    <p:sldId id="281" r:id="rId37"/>
    <p:sldId id="279" r:id="rId38"/>
    <p:sldId id="280" r:id="rId39"/>
    <p:sldId id="316" r:id="rId40"/>
    <p:sldId id="317" r:id="rId41"/>
    <p:sldId id="318" r:id="rId42"/>
    <p:sldId id="301" r:id="rId43"/>
  </p:sldIdLst>
  <p:sldSz cx="9144000" cy="6858000" type="screen4x3"/>
  <p:notesSz cx="6797675" cy="99266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9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957F225E-9D47-45ED-B2EF-7C3B591E2A28}" type="datetimeFigureOut">
              <a:rPr lang="zh-TW" altLang="en-US" smtClean="0"/>
              <a:pPr/>
              <a:t>2012/8/31</a:t>
            </a:fld>
            <a:endParaRPr lang="zh-TW" altLang="en-US"/>
          </a:p>
        </p:txBody>
      </p:sp>
      <p:sp>
        <p:nvSpPr>
          <p:cNvPr id="4" name="頁尾版面配置區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10DD566F-F6AD-4539-84C2-456919614455}" type="slidenum">
              <a:rPr lang="zh-TW" altLang="en-US" smtClean="0"/>
              <a:pPr/>
              <a:t>‹#›</a:t>
            </a:fld>
            <a:endParaRPr lang="zh-TW" altLang="en-US"/>
          </a:p>
        </p:txBody>
      </p:sp>
    </p:spTree>
    <p:extLst>
      <p:ext uri="{BB962C8B-B14F-4D97-AF65-F5344CB8AC3E}">
        <p14:creationId xmlns:p14="http://schemas.microsoft.com/office/powerpoint/2010/main" xmlns="" val="3497681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8E676EB-5269-44FC-8C0E-E7D44806F039}" type="datetimeFigureOut">
              <a:rPr lang="zh-TW" altLang="en-US" smtClean="0"/>
              <a:pPr/>
              <a:t>2012/8/31</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BAEFE82-9FF6-48AB-BE10-A2A3380D9FD2}" type="slidenum">
              <a:rPr lang="zh-TW" altLang="en-US" smtClean="0"/>
              <a:pPr/>
              <a:t>‹#›</a:t>
            </a:fld>
            <a:endParaRPr lang="zh-TW" altLang="en-US"/>
          </a:p>
        </p:txBody>
      </p:sp>
    </p:spTree>
    <p:extLst>
      <p:ext uri="{BB962C8B-B14F-4D97-AF65-F5344CB8AC3E}">
        <p14:creationId xmlns:p14="http://schemas.microsoft.com/office/powerpoint/2010/main" xmlns="" val="1142540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9155"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TW" altLang="en-US" smtClean="0"/>
          </a:p>
        </p:txBody>
      </p:sp>
      <p:sp>
        <p:nvSpPr>
          <p:cNvPr id="49156"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fld id="{32CC8D05-6DE2-4B47-96EF-EE6E03B1AF76}" type="slidenum">
              <a:rPr lang="zh-TW" altLang="en-US"/>
              <a:pPr eaLnBrk="1" hangingPunct="1"/>
              <a:t>9</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0179" name="備忘稿版面配置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TW" altLang="en-US" smtClean="0"/>
          </a:p>
        </p:txBody>
      </p:sp>
      <p:sp>
        <p:nvSpPr>
          <p:cNvPr id="50180" name="投影片編號版面配置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fld id="{14CFDD01-1A11-40D4-9CFA-5808F20BCB06}" type="slidenum">
              <a:rPr lang="zh-TW" altLang="en-US"/>
              <a:pPr eaLnBrk="1" hangingPunct="1"/>
              <a:t>11</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zh-TW" altLang="en-US" dirty="0" smtClean="0"/>
              <a:t>零</a:t>
            </a:r>
            <a:endParaRPr lang="zh-TW" altLang="en-US" dirty="0"/>
          </a:p>
        </p:txBody>
      </p:sp>
      <p:sp>
        <p:nvSpPr>
          <p:cNvPr id="4" name="投影片編號版面配置區 3"/>
          <p:cNvSpPr>
            <a:spLocks noGrp="1"/>
          </p:cNvSpPr>
          <p:nvPr>
            <p:ph type="sldNum" sz="quarter" idx="10"/>
          </p:nvPr>
        </p:nvSpPr>
        <p:spPr/>
        <p:txBody>
          <a:bodyPr/>
          <a:lstStyle/>
          <a:p>
            <a:fld id="{8BAEFE82-9FF6-48AB-BE10-A2A3380D9FD2}" type="slidenum">
              <a:rPr lang="zh-TW" altLang="en-US" smtClean="0"/>
              <a:pPr/>
              <a:t>35</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9760">
              <a:defRPr>
                <a:solidFill>
                  <a:schemeClr val="tx1"/>
                </a:solidFill>
                <a:latin typeface="Arial" pitchFamily="34" charset="0"/>
              </a:defRPr>
            </a:lvl1pPr>
            <a:lvl2pPr marL="756175" indent="-290836" defTabSz="959760">
              <a:defRPr>
                <a:solidFill>
                  <a:schemeClr val="tx1"/>
                </a:solidFill>
                <a:latin typeface="Arial" pitchFamily="34" charset="0"/>
              </a:defRPr>
            </a:lvl2pPr>
            <a:lvl3pPr marL="1163345" indent="-232669" defTabSz="959760">
              <a:defRPr>
                <a:solidFill>
                  <a:schemeClr val="tx1"/>
                </a:solidFill>
                <a:latin typeface="Arial" pitchFamily="34" charset="0"/>
              </a:defRPr>
            </a:lvl3pPr>
            <a:lvl4pPr marL="1628684" indent="-232669" defTabSz="959760">
              <a:defRPr>
                <a:solidFill>
                  <a:schemeClr val="tx1"/>
                </a:solidFill>
                <a:latin typeface="Arial" pitchFamily="34" charset="0"/>
              </a:defRPr>
            </a:lvl4pPr>
            <a:lvl5pPr marL="2094022" indent="-232669" defTabSz="959760">
              <a:defRPr>
                <a:solidFill>
                  <a:schemeClr val="tx1"/>
                </a:solidFill>
                <a:latin typeface="Arial" pitchFamily="34" charset="0"/>
              </a:defRPr>
            </a:lvl5pPr>
            <a:lvl6pPr marL="2559360" indent="-232669" defTabSz="959760" eaLnBrk="0" fontAlgn="base" hangingPunct="0">
              <a:spcBef>
                <a:spcPct val="0"/>
              </a:spcBef>
              <a:spcAft>
                <a:spcPct val="0"/>
              </a:spcAft>
              <a:defRPr>
                <a:solidFill>
                  <a:schemeClr val="tx1"/>
                </a:solidFill>
                <a:latin typeface="Arial" pitchFamily="34" charset="0"/>
              </a:defRPr>
            </a:lvl6pPr>
            <a:lvl7pPr marL="3024698" indent="-232669" defTabSz="959760" eaLnBrk="0" fontAlgn="base" hangingPunct="0">
              <a:spcBef>
                <a:spcPct val="0"/>
              </a:spcBef>
              <a:spcAft>
                <a:spcPct val="0"/>
              </a:spcAft>
              <a:defRPr>
                <a:solidFill>
                  <a:schemeClr val="tx1"/>
                </a:solidFill>
                <a:latin typeface="Arial" pitchFamily="34" charset="0"/>
              </a:defRPr>
            </a:lvl7pPr>
            <a:lvl8pPr marL="3490036" indent="-232669" defTabSz="959760" eaLnBrk="0" fontAlgn="base" hangingPunct="0">
              <a:spcBef>
                <a:spcPct val="0"/>
              </a:spcBef>
              <a:spcAft>
                <a:spcPct val="0"/>
              </a:spcAft>
              <a:defRPr>
                <a:solidFill>
                  <a:schemeClr val="tx1"/>
                </a:solidFill>
                <a:latin typeface="Arial" pitchFamily="34" charset="0"/>
              </a:defRPr>
            </a:lvl8pPr>
            <a:lvl9pPr marL="3955374" indent="-232669" defTabSz="959760" eaLnBrk="0" fontAlgn="base" hangingPunct="0">
              <a:spcBef>
                <a:spcPct val="0"/>
              </a:spcBef>
              <a:spcAft>
                <a:spcPct val="0"/>
              </a:spcAft>
              <a:defRPr>
                <a:solidFill>
                  <a:schemeClr val="tx1"/>
                </a:solidFill>
                <a:latin typeface="Arial" pitchFamily="34" charset="0"/>
              </a:defRPr>
            </a:lvl9pPr>
          </a:lstStyle>
          <a:p>
            <a:fld id="{4F417016-F442-4720-9C8D-27A26EAA2F92}" type="slidenum">
              <a:rPr lang="zh-TW" altLang="en-US" smtClean="0"/>
              <a:pPr/>
              <a:t>40</a:t>
            </a:fld>
            <a:endParaRPr lang="en-US" altLang="zh-TW"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de-DE"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7.jpeg"/><Relationship Id="rId3" Type="http://schemas.openxmlformats.org/officeDocument/2006/relationships/tags" Target="../tags/tag3.xml"/><Relationship Id="rId21" Type="http://schemas.openxmlformats.org/officeDocument/2006/relationships/slideMaster" Target="../slideMasters/slideMaster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image" Target="../media/image6.jpe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image" Target="../media/image10.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5.jpe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4.jpeg"/><Relationship Id="rId28" Type="http://schemas.openxmlformats.org/officeDocument/2006/relationships/image" Target="../media/image9.jpe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3.png"/><Relationship Id="rId27" Type="http://schemas.openxmlformats.org/officeDocument/2006/relationships/image" Target="../media/image8.jpeg"/><Relationship Id="rId30"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1">
        <a:schemeClr val="bg2"/>
      </p:bgRef>
    </p:bg>
    <p:spTree>
      <p:nvGrpSpPr>
        <p:cNvPr id="1" name=""/>
        <p:cNvGrpSpPr/>
        <p:nvPr/>
      </p:nvGrpSpPr>
      <p:grpSpPr>
        <a:xfrm>
          <a:off x="0" y="0"/>
          <a:ext cx="0" cy="0"/>
          <a:chOff x="0" y="0"/>
          <a:chExt cx="0" cy="0"/>
        </a:xfrm>
      </p:grpSpPr>
      <p:sp>
        <p:nvSpPr>
          <p:cNvPr id="7" name="矩形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標題 7"/>
          <p:cNvSpPr>
            <a:spLocks noGrp="1"/>
          </p:cNvSpPr>
          <p:nvPr>
            <p:ph type="ctrTitle"/>
          </p:nvPr>
        </p:nvSpPr>
        <p:spPr>
          <a:xfrm>
            <a:off x="2362200" y="4038600"/>
            <a:ext cx="6477000" cy="1828800"/>
          </a:xfrm>
        </p:spPr>
        <p:txBody>
          <a:bodyPr anchor="b"/>
          <a:lstStyle>
            <a:lvl1pPr>
              <a:defRPr cap="all" baseline="0"/>
            </a:lvl1pPr>
          </a:lstStyle>
          <a:p>
            <a:r>
              <a:rPr kumimoji="0" lang="zh-TW" altLang="en-US" smtClean="0"/>
              <a:t>按一下以編輯母片標題樣式</a:t>
            </a:r>
            <a:endParaRPr kumimoji="0" lang="en-US"/>
          </a:p>
        </p:txBody>
      </p:sp>
      <p:sp>
        <p:nvSpPr>
          <p:cNvPr id="9" name="副標題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819E567-7875-45BB-8BD3-771C7F922215}" type="datetimeFigureOut">
              <a:rPr lang="zh-TW" altLang="en-US" smtClean="0"/>
              <a:pPr/>
              <a:t>2012/8/31</a:t>
            </a:fld>
            <a:endParaRPr lang="zh-TW" altLang="en-US"/>
          </a:p>
        </p:txBody>
      </p:sp>
      <p:sp>
        <p:nvSpPr>
          <p:cNvPr id="17" name="頁尾版面配置區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zh-TW" altLang="en-US"/>
          </a:p>
        </p:txBody>
      </p:sp>
      <p:sp>
        <p:nvSpPr>
          <p:cNvPr id="29" name="投影片編號版面配置區 28"/>
          <p:cNvSpPr>
            <a:spLocks noGrp="1"/>
          </p:cNvSpPr>
          <p:nvPr>
            <p:ph type="sldNum" sz="quarter" idx="12"/>
          </p:nvPr>
        </p:nvSpPr>
        <p:spPr>
          <a:xfrm>
            <a:off x="8001000" y="228600"/>
            <a:ext cx="838200" cy="381000"/>
          </a:xfrm>
        </p:spPr>
        <p:txBody>
          <a:bodyPr/>
          <a:lstStyle>
            <a:lvl1pPr>
              <a:defRPr>
                <a:solidFill>
                  <a:schemeClr val="tx2"/>
                </a:solidFill>
              </a:defRPr>
            </a:lvl1pPr>
          </a:lstStyle>
          <a:p>
            <a:fld id="{7F017156-D3C7-4649-995A-6A5EAAB5B47E}"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8819E567-7875-45BB-8BD3-771C7F922215}" type="datetimeFigureOut">
              <a:rPr lang="zh-TW" altLang="en-US" smtClean="0"/>
              <a:pPr/>
              <a:t>2012/8/31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F017156-D3C7-4649-995A-6A5EAAB5B47E}"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bg>
      <p:bgRef idx="1001">
        <a:schemeClr val="bg1"/>
      </p:bgRef>
    </p:bg>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53200" y="609600"/>
            <a:ext cx="2057400" cy="5516563"/>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609600"/>
            <a:ext cx="5562600" cy="5516564"/>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a:xfrm>
            <a:off x="6553200" y="6248402"/>
            <a:ext cx="2209800" cy="365125"/>
          </a:xfrm>
        </p:spPr>
        <p:txBody>
          <a:bodyPr/>
          <a:lstStyle/>
          <a:p>
            <a:fld id="{8819E567-7875-45BB-8BD3-771C7F922215}" type="datetimeFigureOut">
              <a:rPr lang="zh-TW" altLang="en-US" smtClean="0"/>
              <a:pPr/>
              <a:t>2012/8/31</a:t>
            </a:fld>
            <a:endParaRPr lang="zh-TW" altLang="en-US"/>
          </a:p>
        </p:txBody>
      </p:sp>
      <p:sp>
        <p:nvSpPr>
          <p:cNvPr id="5" name="頁尾版面配置區 4"/>
          <p:cNvSpPr>
            <a:spLocks noGrp="1"/>
          </p:cNvSpPr>
          <p:nvPr>
            <p:ph type="ftr" sz="quarter" idx="11"/>
          </p:nvPr>
        </p:nvSpPr>
        <p:spPr>
          <a:xfrm>
            <a:off x="457201" y="6248207"/>
            <a:ext cx="5573483" cy="365125"/>
          </a:xfrm>
        </p:spPr>
        <p:txBody>
          <a:bodyPr/>
          <a:lstStyle/>
          <a:p>
            <a:endParaRPr lang="zh-TW" altLang="en-US"/>
          </a:p>
        </p:txBody>
      </p:sp>
      <p:sp>
        <p:nvSpPr>
          <p:cNvPr id="7" name="矩形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矩形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矩形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投影片編號版面配置區 5"/>
          <p:cNvSpPr>
            <a:spLocks noGrp="1"/>
          </p:cNvSpPr>
          <p:nvPr>
            <p:ph type="sldNum" sz="quarter" idx="12"/>
          </p:nvPr>
        </p:nvSpPr>
        <p:spPr>
          <a:xfrm rot="5400000">
            <a:off x="5989638" y="144462"/>
            <a:ext cx="533400" cy="244476"/>
          </a:xfrm>
        </p:spPr>
        <p:txBody>
          <a:bodyPr/>
          <a:lstStyle/>
          <a:p>
            <a:fld id="{7F017156-D3C7-4649-995A-6A5EAAB5B47E}" type="slidenum">
              <a:rPr lang="zh-TW" altLang="en-US" smtClean="0"/>
              <a:pPr/>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標題投影片">
    <p:spTree>
      <p:nvGrpSpPr>
        <p:cNvPr id="1" name=""/>
        <p:cNvGrpSpPr/>
        <p:nvPr/>
      </p:nvGrpSpPr>
      <p:grpSpPr>
        <a:xfrm>
          <a:off x="0" y="0"/>
          <a:ext cx="0" cy="0"/>
          <a:chOff x="0" y="0"/>
          <a:chExt cx="0" cy="0"/>
        </a:xfrm>
      </p:grpSpPr>
      <p:sp>
        <p:nvSpPr>
          <p:cNvPr id="3" name="Rectangle 2"/>
          <p:cNvSpPr>
            <a:spLocks noChangeArrowheads="1"/>
          </p:cNvSpPr>
          <p:nvPr>
            <p:custDataLst>
              <p:tags r:id="rId1"/>
            </p:custDataLst>
          </p:nvPr>
        </p:nvSpPr>
        <p:spPr bwMode="auto">
          <a:xfrm>
            <a:off x="0" y="990600"/>
            <a:ext cx="8686800" cy="609600"/>
          </a:xfrm>
          <a:prstGeom prst="rect">
            <a:avLst/>
          </a:prstGeom>
          <a:gradFill rotWithShape="0">
            <a:gsLst>
              <a:gs pos="0">
                <a:schemeClr val="accent1"/>
              </a:gs>
              <a:gs pos="100000">
                <a:schemeClr val="bg1"/>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TW" altLang="en-US">
              <a:ea typeface="新細明體" pitchFamily="18" charset="-120"/>
            </a:endParaRPr>
          </a:p>
        </p:txBody>
      </p:sp>
      <p:sp>
        <p:nvSpPr>
          <p:cNvPr id="4" name="Rectangle 3"/>
          <p:cNvSpPr>
            <a:spLocks noChangeArrowheads="1"/>
          </p:cNvSpPr>
          <p:nvPr>
            <p:custDataLst>
              <p:tags r:id="rId2"/>
            </p:custDataLst>
          </p:nvPr>
        </p:nvSpPr>
        <p:spPr bwMode="auto">
          <a:xfrm>
            <a:off x="685800" y="1600200"/>
            <a:ext cx="8001000" cy="4724400"/>
          </a:xfrm>
          <a:prstGeom prst="rect">
            <a:avLst/>
          </a:prstGeom>
          <a:gradFill rotWithShape="0">
            <a:gsLst>
              <a:gs pos="0">
                <a:schemeClr val="bg1"/>
              </a:gs>
              <a:gs pos="50000">
                <a:srgbClr val="003366"/>
              </a:gs>
              <a:gs pos="100000">
                <a:schemeClr val="bg1"/>
              </a:gs>
            </a:gsLst>
            <a:lin ang="5400000" scaled="1"/>
          </a:gradFill>
          <a:ln w="9525">
            <a:noFill/>
            <a:miter lim="800000"/>
            <a:headEnd/>
            <a:tailEnd/>
          </a:ln>
          <a:effectLst/>
        </p:spPr>
        <p:txBody>
          <a:bodyPr wrap="none" anchor="ctr"/>
          <a:lstStyle/>
          <a:p>
            <a:pPr>
              <a:defRPr/>
            </a:pPr>
            <a:endParaRPr lang="zh-TW" altLang="en-US">
              <a:latin typeface="Arial" charset="0"/>
              <a:ea typeface="新細明體" pitchFamily="18" charset="-120"/>
            </a:endParaRPr>
          </a:p>
        </p:txBody>
      </p:sp>
      <p:sp>
        <p:nvSpPr>
          <p:cNvPr id="5" name="Rectangle 4"/>
          <p:cNvSpPr>
            <a:spLocks noChangeArrowheads="1"/>
          </p:cNvSpPr>
          <p:nvPr>
            <p:custDataLst>
              <p:tags r:id="rId3"/>
            </p:custDataLst>
          </p:nvPr>
        </p:nvSpPr>
        <p:spPr bwMode="auto">
          <a:xfrm>
            <a:off x="0" y="0"/>
            <a:ext cx="9144000" cy="990600"/>
          </a:xfrm>
          <a:prstGeom prst="rect">
            <a:avLst/>
          </a:prstGeom>
          <a:gradFill rotWithShape="0">
            <a:gsLst>
              <a:gs pos="0">
                <a:schemeClr val="bg1"/>
              </a:gs>
              <a:gs pos="100000">
                <a:schemeClr val="accent1"/>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TW" altLang="en-US">
              <a:ea typeface="新細明體" pitchFamily="18" charset="-120"/>
            </a:endParaRPr>
          </a:p>
        </p:txBody>
      </p:sp>
      <p:sp>
        <p:nvSpPr>
          <p:cNvPr id="6" name="Rectangle 5" descr="Vertikal dunkel"/>
          <p:cNvSpPr>
            <a:spLocks noChangeArrowheads="1"/>
          </p:cNvSpPr>
          <p:nvPr>
            <p:custDataLst>
              <p:tags r:id="rId4"/>
            </p:custDataLst>
          </p:nvPr>
        </p:nvSpPr>
        <p:spPr bwMode="auto">
          <a:xfrm>
            <a:off x="8686800" y="0"/>
            <a:ext cx="457200" cy="6324600"/>
          </a:xfrm>
          <a:prstGeom prst="rect">
            <a:avLst/>
          </a:prstGeom>
          <a:pattFill prst="dkVert">
            <a:fgClr>
              <a:schemeClr val="accent2"/>
            </a:fgClr>
            <a:bgClr>
              <a:schemeClr val="accent1"/>
            </a:bgClr>
          </a:patt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TW" altLang="en-US">
              <a:ea typeface="新細明體" pitchFamily="18" charset="-120"/>
            </a:endParaRPr>
          </a:p>
        </p:txBody>
      </p:sp>
      <p:pic>
        <p:nvPicPr>
          <p:cNvPr id="7" name="Picture 7" descr="logo_auge"/>
          <p:cNvPicPr>
            <a:picLocks noChangeAspect="1" noChangeArrowheads="1"/>
          </p:cNvPicPr>
          <p:nvPr>
            <p:custDataLst>
              <p:tags r:id="rId5"/>
            </p:custDataLst>
          </p:nvPr>
        </p:nvPicPr>
        <p:blipFill>
          <a:blip r:embed="rId22" cstate="print">
            <a:extLst>
              <a:ext uri="{28A0092B-C50C-407E-A947-70E740481C1C}">
                <a14:useLocalDpi xmlns:a14="http://schemas.microsoft.com/office/drawing/2010/main" xmlns="" val="0"/>
              </a:ext>
            </a:extLst>
          </a:blip>
          <a:srcRect/>
          <a:stretch>
            <a:fillRect/>
          </a:stretch>
        </p:blipFill>
        <p:spPr bwMode="auto">
          <a:xfrm>
            <a:off x="762000" y="1274763"/>
            <a:ext cx="2994025" cy="2503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8" descr="Vertikal dunkel"/>
          <p:cNvSpPr>
            <a:spLocks noChangeArrowheads="1"/>
          </p:cNvSpPr>
          <p:nvPr>
            <p:custDataLst>
              <p:tags r:id="rId6"/>
            </p:custDataLst>
          </p:nvPr>
        </p:nvSpPr>
        <p:spPr bwMode="auto">
          <a:xfrm>
            <a:off x="0" y="1196975"/>
            <a:ext cx="685800" cy="5661025"/>
          </a:xfrm>
          <a:prstGeom prst="rect">
            <a:avLst/>
          </a:prstGeom>
          <a:pattFill prst="dkVert">
            <a:fgClr>
              <a:schemeClr val="accent1"/>
            </a:fgClr>
            <a:bgClr>
              <a:schemeClr val="accent2"/>
            </a:bgClr>
          </a:patt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TW" altLang="en-US">
              <a:ea typeface="新細明體" pitchFamily="18" charset="-120"/>
            </a:endParaRPr>
          </a:p>
        </p:txBody>
      </p:sp>
      <p:pic>
        <p:nvPicPr>
          <p:cNvPr id="9" name="Picture 9" descr="PTN-DB-DL"/>
          <p:cNvPicPr>
            <a:picLocks noChangeAspect="1" noChangeArrowheads="1"/>
          </p:cNvPicPr>
          <p:nvPr>
            <p:custDataLst>
              <p:tags r:id="rId7"/>
            </p:custDataLst>
          </p:nvPr>
        </p:nvPicPr>
        <p:blipFill>
          <a:blip r:embed="rId23" cstate="print">
            <a:extLst>
              <a:ext uri="{28A0092B-C50C-407E-A947-70E740481C1C}">
                <a14:useLocalDpi xmlns:a14="http://schemas.microsoft.com/office/drawing/2010/main" xmlns="" val="0"/>
              </a:ext>
            </a:extLst>
          </a:blip>
          <a:srcRect/>
          <a:stretch>
            <a:fillRect/>
          </a:stretch>
        </p:blipFill>
        <p:spPr bwMode="auto">
          <a:xfrm>
            <a:off x="4298950" y="3132138"/>
            <a:ext cx="2720975" cy="303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0" descr="ALZ_Fassade2"/>
          <p:cNvPicPr>
            <a:picLocks noChangeAspect="1" noChangeArrowheads="1"/>
          </p:cNvPicPr>
          <p:nvPr>
            <p:custDataLst>
              <p:tags r:id="rId8"/>
            </p:custDataLst>
          </p:nvPr>
        </p:nvPicPr>
        <p:blipFill>
          <a:blip r:embed="rId24" cstate="print">
            <a:extLst>
              <a:ext uri="{28A0092B-C50C-407E-A947-70E740481C1C}">
                <a14:useLocalDpi xmlns:a14="http://schemas.microsoft.com/office/drawing/2010/main" xmlns="" val="0"/>
              </a:ext>
            </a:extLst>
          </a:blip>
          <a:srcRect/>
          <a:stretch>
            <a:fillRect/>
          </a:stretch>
        </p:blipFill>
        <p:spPr bwMode="auto">
          <a:xfrm>
            <a:off x="5724525" y="1427163"/>
            <a:ext cx="2846388" cy="2217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1" descr="bar"/>
          <p:cNvPicPr>
            <a:picLocks noChangeAspect="1" noChangeArrowheads="1"/>
          </p:cNvPicPr>
          <p:nvPr>
            <p:custDataLst>
              <p:tags r:id="rId9"/>
            </p:custDataLst>
          </p:nvPr>
        </p:nvPicPr>
        <p:blipFill>
          <a:blip r:embed="rId25" cstate="print">
            <a:extLst>
              <a:ext uri="{28A0092B-C50C-407E-A947-70E740481C1C}">
                <a14:useLocalDpi xmlns:a14="http://schemas.microsoft.com/office/drawing/2010/main" xmlns="" val="0"/>
              </a:ext>
            </a:extLst>
          </a:blip>
          <a:srcRect/>
          <a:stretch>
            <a:fillRect/>
          </a:stretch>
        </p:blipFill>
        <p:spPr bwMode="auto">
          <a:xfrm>
            <a:off x="0" y="6400800"/>
            <a:ext cx="9144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2"/>
          <p:cNvSpPr>
            <a:spLocks noChangeArrowheads="1"/>
          </p:cNvSpPr>
          <p:nvPr>
            <p:custDataLst>
              <p:tags r:id="rId10"/>
            </p:custDataLst>
          </p:nvPr>
        </p:nvSpPr>
        <p:spPr bwMode="auto">
          <a:xfrm>
            <a:off x="0" y="6477000"/>
            <a:ext cx="8459788" cy="304800"/>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eaLnBrk="1" hangingPunct="1"/>
            <a:endParaRPr lang="de-DE" altLang="zh-TW" sz="2400">
              <a:solidFill>
                <a:srgbClr val="00476A"/>
              </a:solidFill>
              <a:ea typeface="新細明體" pitchFamily="18" charset="-120"/>
            </a:endParaRPr>
          </a:p>
        </p:txBody>
      </p:sp>
      <p:pic>
        <p:nvPicPr>
          <p:cNvPr id="13" name="Picture 13" descr="IL Button"/>
          <p:cNvPicPr>
            <a:picLocks noChangeAspect="1" noChangeArrowheads="1"/>
          </p:cNvPicPr>
          <p:nvPr>
            <p:custDataLst>
              <p:tags r:id="rId11"/>
            </p:custDataLst>
          </p:nvPr>
        </p:nvPicPr>
        <p:blipFill>
          <a:blip r:embed="rId26" cstate="print">
            <a:extLst>
              <a:ext uri="{28A0092B-C50C-407E-A947-70E740481C1C}">
                <a14:useLocalDpi xmlns:a14="http://schemas.microsoft.com/office/drawing/2010/main" xmlns="" val="0"/>
              </a:ext>
            </a:extLst>
          </a:blip>
          <a:srcRect/>
          <a:stretch>
            <a:fillRect/>
          </a:stretch>
        </p:blipFill>
        <p:spPr bwMode="auto">
          <a:xfrm>
            <a:off x="0" y="6407150"/>
            <a:ext cx="1219200"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Box 14">
            <a:hlinkClick r:id="" action="ppaction://hlinkshowjump?jump=endshow"/>
          </p:cNvPr>
          <p:cNvSpPr txBox="1">
            <a:spLocks noChangeArrowheads="1"/>
          </p:cNvSpPr>
          <p:nvPr>
            <p:custDataLst>
              <p:tags r:id="rId12"/>
            </p:custDataLst>
          </p:nvPr>
        </p:nvSpPr>
        <p:spPr bwMode="auto">
          <a:xfrm>
            <a:off x="258763" y="6477000"/>
            <a:ext cx="579437"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TW" sz="1400" b="1">
                <a:ea typeface="新細明體" pitchFamily="18" charset="-120"/>
              </a:rPr>
              <a:t>EXIT</a:t>
            </a:r>
          </a:p>
        </p:txBody>
      </p:sp>
      <p:pic>
        <p:nvPicPr>
          <p:cNvPr id="15" name="Picture 15" descr="back button">
            <a:hlinkClick r:id="" action="ppaction://hlinkshowjump?jump=previousslide"/>
          </p:cNvPr>
          <p:cNvPicPr>
            <a:picLocks noChangeAspect="1" noChangeArrowheads="1"/>
          </p:cNvPicPr>
          <p:nvPr>
            <p:custDataLst>
              <p:tags r:id="rId13"/>
            </p:custDataLst>
          </p:nvPr>
        </p:nvPicPr>
        <p:blipFill>
          <a:blip r:embed="rId27" cstate="print">
            <a:extLst>
              <a:ext uri="{28A0092B-C50C-407E-A947-70E740481C1C}">
                <a14:useLocalDpi xmlns:a14="http://schemas.microsoft.com/office/drawing/2010/main" xmlns="" val="0"/>
              </a:ext>
            </a:extLst>
          </a:blip>
          <a:srcRect/>
          <a:stretch>
            <a:fillRect/>
          </a:stretch>
        </p:blipFill>
        <p:spPr bwMode="auto">
          <a:xfrm>
            <a:off x="8242300" y="6407150"/>
            <a:ext cx="444500"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6" descr="forward button">
            <a:hlinkClick r:id="" action="ppaction://hlinkshowjump?jump=nextslide"/>
          </p:cNvPr>
          <p:cNvPicPr>
            <a:picLocks noChangeAspect="1" noChangeArrowheads="1"/>
          </p:cNvPicPr>
          <p:nvPr>
            <p:custDataLst>
              <p:tags r:id="rId14"/>
            </p:custDataLst>
          </p:nvPr>
        </p:nvPicPr>
        <p:blipFill>
          <a:blip r:embed="rId28" cstate="print">
            <a:extLst>
              <a:ext uri="{28A0092B-C50C-407E-A947-70E740481C1C}">
                <a14:useLocalDpi xmlns:a14="http://schemas.microsoft.com/office/drawing/2010/main" xmlns="" val="0"/>
              </a:ext>
            </a:extLst>
          </a:blip>
          <a:srcRect/>
          <a:stretch>
            <a:fillRect/>
          </a:stretch>
        </p:blipFill>
        <p:spPr bwMode="auto">
          <a:xfrm>
            <a:off x="8699500" y="6407150"/>
            <a:ext cx="444500"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7" descr="footer"/>
          <p:cNvPicPr>
            <a:picLocks noChangeAspect="1" noChangeArrowheads="1"/>
          </p:cNvPicPr>
          <p:nvPr>
            <p:custDataLst>
              <p:tags r:id="rId15"/>
            </p:custDataLst>
          </p:nvPr>
        </p:nvPicPr>
        <p:blipFill>
          <a:blip r:embed="rId29" cstate="print">
            <a:extLst>
              <a:ext uri="{28A0092B-C50C-407E-A947-70E740481C1C}">
                <a14:useLocalDpi xmlns:a14="http://schemas.microsoft.com/office/drawing/2010/main" xmlns="" val="0"/>
              </a:ext>
            </a:extLst>
          </a:blip>
          <a:srcRect/>
          <a:stretch>
            <a:fillRect/>
          </a:stretch>
        </p:blipFill>
        <p:spPr bwMode="auto">
          <a:xfrm>
            <a:off x="3492500" y="6467475"/>
            <a:ext cx="2735263" cy="30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ext Box 18"/>
          <p:cNvSpPr txBox="1">
            <a:spLocks noChangeArrowheads="1"/>
          </p:cNvSpPr>
          <p:nvPr>
            <p:custDataLst>
              <p:tags r:id="rId16"/>
            </p:custDataLst>
          </p:nvPr>
        </p:nvSpPr>
        <p:spPr bwMode="auto">
          <a:xfrm>
            <a:off x="730250" y="3895725"/>
            <a:ext cx="3079750" cy="50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de-DE" altLang="zh-CN" sz="2700">
                <a:solidFill>
                  <a:schemeClr val="folHlink"/>
                </a:solidFill>
                <a:latin typeface="BellGothic Black" pitchFamily="34" charset="0"/>
                <a:ea typeface="宋体" pitchFamily="2" charset="-122"/>
              </a:rPr>
              <a:t>Qualität für‘s Auge</a:t>
            </a:r>
          </a:p>
        </p:txBody>
      </p:sp>
      <p:pic>
        <p:nvPicPr>
          <p:cNvPr id="19" name="Picture 19" descr="JMHassel"/>
          <p:cNvPicPr>
            <a:picLocks noChangeAspect="1" noChangeArrowheads="1"/>
          </p:cNvPicPr>
          <p:nvPr>
            <p:custDataLst>
              <p:tags r:id="rId17"/>
            </p:custDataLst>
          </p:nvPr>
        </p:nvPicPr>
        <p:blipFill>
          <a:blip r:embed="rId30" cstate="print">
            <a:extLst>
              <a:ext uri="{28A0092B-C50C-407E-A947-70E740481C1C}">
                <a14:useLocalDpi xmlns:a14="http://schemas.microsoft.com/office/drawing/2010/main" xmlns="" val="0"/>
              </a:ext>
            </a:extLst>
          </a:blip>
          <a:srcRect/>
          <a:stretch>
            <a:fillRect/>
          </a:stretch>
        </p:blipFill>
        <p:spPr bwMode="auto">
          <a:xfrm>
            <a:off x="7019925" y="3644900"/>
            <a:ext cx="998538" cy="1231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20" descr="bar"/>
          <p:cNvPicPr>
            <a:picLocks noChangeAspect="1" noChangeArrowheads="1"/>
          </p:cNvPicPr>
          <p:nvPr userDrawn="1">
            <p:custDataLst>
              <p:tags r:id="rId18"/>
            </p:custDataLst>
          </p:nvPr>
        </p:nvPicPr>
        <p:blipFill>
          <a:blip r:embed="rId25" cstate="print">
            <a:extLst>
              <a:ext uri="{28A0092B-C50C-407E-A947-70E740481C1C}">
                <a14:useLocalDpi xmlns:a14="http://schemas.microsoft.com/office/drawing/2010/main" xmlns="" val="0"/>
              </a:ext>
            </a:extLst>
          </a:blip>
          <a:srcRect/>
          <a:stretch>
            <a:fillRect/>
          </a:stretch>
        </p:blipFill>
        <p:spPr bwMode="auto">
          <a:xfrm>
            <a:off x="0" y="6400800"/>
            <a:ext cx="9144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21" descr="back button">
            <a:hlinkClick r:id="" action="ppaction://hlinkshowjump?jump=previousslide"/>
          </p:cNvPr>
          <p:cNvPicPr>
            <a:picLocks noChangeAspect="1" noChangeArrowheads="1"/>
          </p:cNvPicPr>
          <p:nvPr userDrawn="1">
            <p:custDataLst>
              <p:tags r:id="rId19"/>
            </p:custDataLst>
          </p:nvPr>
        </p:nvPicPr>
        <p:blipFill>
          <a:blip r:embed="rId27" cstate="print">
            <a:extLst>
              <a:ext uri="{28A0092B-C50C-407E-A947-70E740481C1C}">
                <a14:useLocalDpi xmlns:a14="http://schemas.microsoft.com/office/drawing/2010/main" xmlns="" val="0"/>
              </a:ext>
            </a:extLst>
          </a:blip>
          <a:srcRect/>
          <a:stretch>
            <a:fillRect/>
          </a:stretch>
        </p:blipFill>
        <p:spPr bwMode="auto">
          <a:xfrm>
            <a:off x="8242300" y="6407150"/>
            <a:ext cx="444500"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22" descr="forward button">
            <a:hlinkClick r:id="" action="ppaction://hlinkshowjump?jump=nextslide"/>
          </p:cNvPr>
          <p:cNvPicPr>
            <a:picLocks noChangeAspect="1" noChangeArrowheads="1"/>
          </p:cNvPicPr>
          <p:nvPr userDrawn="1">
            <p:custDataLst>
              <p:tags r:id="rId20"/>
            </p:custDataLst>
          </p:nvPr>
        </p:nvPicPr>
        <p:blipFill>
          <a:blip r:embed="rId28" cstate="print">
            <a:extLst>
              <a:ext uri="{28A0092B-C50C-407E-A947-70E740481C1C}">
                <a14:useLocalDpi xmlns:a14="http://schemas.microsoft.com/office/drawing/2010/main" xmlns="" val="0"/>
              </a:ext>
            </a:extLst>
          </a:blip>
          <a:srcRect/>
          <a:stretch>
            <a:fillRect/>
          </a:stretch>
        </p:blipFill>
        <p:spPr bwMode="auto">
          <a:xfrm>
            <a:off x="8699500" y="6407150"/>
            <a:ext cx="444500"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2022" name="Rectangle 6"/>
          <p:cNvSpPr>
            <a:spLocks noGrp="1" noChangeArrowheads="1"/>
          </p:cNvSpPr>
          <p:nvPr>
            <p:ph type="ctrTitle"/>
          </p:nvPr>
        </p:nvSpPr>
        <p:spPr>
          <a:xfrm>
            <a:off x="762000" y="0"/>
            <a:ext cx="7772400" cy="1143000"/>
          </a:xfrm>
        </p:spPr>
        <p:txBody>
          <a:bodyPr/>
          <a:lstStyle>
            <a:lvl1pPr>
              <a:defRPr/>
            </a:lvl1pPr>
          </a:lstStyle>
          <a:p>
            <a:r>
              <a:rPr lang="de-DE"/>
              <a:t>Überschrift</a:t>
            </a:r>
          </a:p>
        </p:txBody>
      </p:sp>
    </p:spTree>
    <p:extLst>
      <p:ext uri="{BB962C8B-B14F-4D97-AF65-F5344CB8AC3E}">
        <p14:creationId xmlns:p14="http://schemas.microsoft.com/office/powerpoint/2010/main" xmlns="" val="310417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612648" y="228600"/>
            <a:ext cx="8153400" cy="990600"/>
          </a:xfrm>
        </p:spPr>
        <p:txBody>
          <a:bodyPr/>
          <a:lstStyle/>
          <a:p>
            <a:r>
              <a:rPr kumimoji="0" lang="zh-TW" altLang="en-US" smtClean="0"/>
              <a:t>按一下以編輯母片標題樣式</a:t>
            </a:r>
            <a:endParaRPr kumimoji="0" lang="en-US"/>
          </a:p>
        </p:txBody>
      </p:sp>
      <p:sp>
        <p:nvSpPr>
          <p:cNvPr id="4" name="日期版面配置區 3"/>
          <p:cNvSpPr>
            <a:spLocks noGrp="1"/>
          </p:cNvSpPr>
          <p:nvPr>
            <p:ph type="dt" sz="half" idx="10"/>
          </p:nvPr>
        </p:nvSpPr>
        <p:spPr/>
        <p:txBody>
          <a:bodyPr/>
          <a:lstStyle/>
          <a:p>
            <a:fld id="{8819E567-7875-45BB-8BD3-771C7F922215}" type="datetimeFigureOut">
              <a:rPr lang="zh-TW" altLang="en-US" smtClean="0"/>
              <a:pPr/>
              <a:t>2012/8/31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lvl1pPr>
              <a:defRPr>
                <a:solidFill>
                  <a:srgbClr val="FFFFFF"/>
                </a:solidFill>
              </a:defRPr>
            </a:lvl1pPr>
          </a:lstStyle>
          <a:p>
            <a:fld id="{7F017156-D3C7-4649-995A-6A5EAAB5B47E}" type="slidenum">
              <a:rPr lang="zh-TW" altLang="en-US" smtClean="0"/>
              <a:pPr/>
              <a:t>‹#›</a:t>
            </a:fld>
            <a:endParaRPr lang="zh-TW" altLang="en-US"/>
          </a:p>
        </p:txBody>
      </p:sp>
      <p:sp>
        <p:nvSpPr>
          <p:cNvPr id="8" name="內容版面配置區 7"/>
          <p:cNvSpPr>
            <a:spLocks noGrp="1"/>
          </p:cNvSpPr>
          <p:nvPr>
            <p:ph sz="quarter" idx="1"/>
          </p:nvPr>
        </p:nvSpPr>
        <p:spPr>
          <a:xfrm>
            <a:off x="612648" y="1600200"/>
            <a:ext cx="8153400" cy="44958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3">
        <a:schemeClr val="bg1"/>
      </p:bgRef>
    </p:bg>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7" name="矩形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zh-TW" altLang="en-US" smtClean="0"/>
              <a:t>按一下以編輯母片標題樣式</a:t>
            </a:r>
            <a:endParaRPr kumimoji="0" lang="en-US"/>
          </a:p>
        </p:txBody>
      </p:sp>
      <p:sp>
        <p:nvSpPr>
          <p:cNvPr id="12" name="日期版面配置區 11"/>
          <p:cNvSpPr>
            <a:spLocks noGrp="1"/>
          </p:cNvSpPr>
          <p:nvPr>
            <p:ph type="dt" sz="half" idx="10"/>
          </p:nvPr>
        </p:nvSpPr>
        <p:spPr/>
        <p:txBody>
          <a:bodyPr/>
          <a:lstStyle/>
          <a:p>
            <a:fld id="{8819E567-7875-45BB-8BD3-771C7F922215}" type="datetimeFigureOut">
              <a:rPr lang="zh-TW" altLang="en-US" smtClean="0"/>
              <a:pPr/>
              <a:t>2012/8/31</a:t>
            </a:fld>
            <a:endParaRPr lang="zh-TW" altLang="en-US"/>
          </a:p>
        </p:txBody>
      </p:sp>
      <p:sp>
        <p:nvSpPr>
          <p:cNvPr id="13" name="投影片編號版面配置區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F017156-D3C7-4649-995A-6A5EAAB5B47E}" type="slidenum">
              <a:rPr lang="zh-TW" altLang="en-US" smtClean="0"/>
              <a:pPr/>
              <a:t>‹#›</a:t>
            </a:fld>
            <a:endParaRPr lang="zh-TW" altLang="en-US"/>
          </a:p>
        </p:txBody>
      </p:sp>
      <p:sp>
        <p:nvSpPr>
          <p:cNvPr id="14" name="頁尾版面配置區 13"/>
          <p:cNvSpPr>
            <a:spLocks noGrp="1"/>
          </p:cNvSpPr>
          <p:nvPr>
            <p:ph type="ftr" sz="quarter" idx="12"/>
          </p:nvPr>
        </p:nvSpPr>
        <p:spPr/>
        <p:txBody>
          <a:bodyPr/>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9" name="內容版面配置區 8"/>
          <p:cNvSpPr>
            <a:spLocks noGrp="1"/>
          </p:cNvSpPr>
          <p:nvPr>
            <p:ph sz="quarter" idx="1"/>
          </p:nvPr>
        </p:nvSpPr>
        <p:spPr>
          <a:xfrm>
            <a:off x="609600" y="1589567"/>
            <a:ext cx="38862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1" name="內容版面配置區 10"/>
          <p:cNvSpPr>
            <a:spLocks noGrp="1"/>
          </p:cNvSpPr>
          <p:nvPr>
            <p:ph sz="quarter" idx="2"/>
          </p:nvPr>
        </p:nvSpPr>
        <p:spPr>
          <a:xfrm>
            <a:off x="4844901" y="1589567"/>
            <a:ext cx="38862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8" name="日期版面配置區 7"/>
          <p:cNvSpPr>
            <a:spLocks noGrp="1"/>
          </p:cNvSpPr>
          <p:nvPr>
            <p:ph type="dt" sz="half" idx="15"/>
          </p:nvPr>
        </p:nvSpPr>
        <p:spPr/>
        <p:txBody>
          <a:bodyPr rtlCol="0"/>
          <a:lstStyle/>
          <a:p>
            <a:fld id="{8819E567-7875-45BB-8BD3-771C7F922215}" type="datetimeFigureOut">
              <a:rPr lang="zh-TW" altLang="en-US" smtClean="0"/>
              <a:pPr/>
              <a:t>2012/8/31</a:t>
            </a:fld>
            <a:endParaRPr lang="zh-TW" altLang="en-US"/>
          </a:p>
        </p:txBody>
      </p:sp>
      <p:sp>
        <p:nvSpPr>
          <p:cNvPr id="10" name="投影片編號版面配置區 9"/>
          <p:cNvSpPr>
            <a:spLocks noGrp="1"/>
          </p:cNvSpPr>
          <p:nvPr>
            <p:ph type="sldNum" sz="quarter" idx="16"/>
          </p:nvPr>
        </p:nvSpPr>
        <p:spPr/>
        <p:txBody>
          <a:bodyPr rtlCol="0"/>
          <a:lstStyle/>
          <a:p>
            <a:fld id="{7F017156-D3C7-4649-995A-6A5EAAB5B47E}" type="slidenum">
              <a:rPr lang="zh-TW" altLang="en-US" smtClean="0"/>
              <a:pPr/>
              <a:t>‹#›</a:t>
            </a:fld>
            <a:endParaRPr lang="zh-TW" altLang="en-US"/>
          </a:p>
        </p:txBody>
      </p:sp>
      <p:sp>
        <p:nvSpPr>
          <p:cNvPr id="12" name="頁尾版面配置區 11"/>
          <p:cNvSpPr>
            <a:spLocks noGrp="1"/>
          </p:cNvSpPr>
          <p:nvPr>
            <p:ph type="ftr" sz="quarter" idx="17"/>
          </p:nvPr>
        </p:nvSpPr>
        <p:spPr/>
        <p:txBody>
          <a:bodyPr rtlCol="0"/>
          <a:lstStyle/>
          <a:p>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533400" y="273050"/>
            <a:ext cx="8153400" cy="869950"/>
          </a:xfrm>
        </p:spPr>
        <p:txBody>
          <a:bodyPr anchor="ctr"/>
          <a:lstStyle>
            <a:lvl1pPr>
              <a:defRPr/>
            </a:lvl1pPr>
          </a:lstStyle>
          <a:p>
            <a:r>
              <a:rPr kumimoji="0" lang="zh-TW" altLang="en-US" smtClean="0"/>
              <a:t>按一下以編輯母片標題樣式</a:t>
            </a:r>
            <a:endParaRPr kumimoji="0" lang="en-US"/>
          </a:p>
        </p:txBody>
      </p:sp>
      <p:sp>
        <p:nvSpPr>
          <p:cNvPr id="11" name="內容版面配置區 10"/>
          <p:cNvSpPr>
            <a:spLocks noGrp="1"/>
          </p:cNvSpPr>
          <p:nvPr>
            <p:ph sz="quarter" idx="2"/>
          </p:nvPr>
        </p:nvSpPr>
        <p:spPr>
          <a:xfrm>
            <a:off x="609600" y="2438400"/>
            <a:ext cx="3886200" cy="35814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quarter" idx="4"/>
          </p:nvPr>
        </p:nvSpPr>
        <p:spPr>
          <a:xfrm>
            <a:off x="4800600" y="2438400"/>
            <a:ext cx="3886200" cy="35814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0" name="日期版面配置區 9"/>
          <p:cNvSpPr>
            <a:spLocks noGrp="1"/>
          </p:cNvSpPr>
          <p:nvPr>
            <p:ph type="dt" sz="half" idx="15"/>
          </p:nvPr>
        </p:nvSpPr>
        <p:spPr/>
        <p:txBody>
          <a:bodyPr rtlCol="0"/>
          <a:lstStyle/>
          <a:p>
            <a:fld id="{8819E567-7875-45BB-8BD3-771C7F922215}" type="datetimeFigureOut">
              <a:rPr lang="zh-TW" altLang="en-US" smtClean="0"/>
              <a:pPr/>
              <a:t>2012/8/31</a:t>
            </a:fld>
            <a:endParaRPr lang="zh-TW" altLang="en-US"/>
          </a:p>
        </p:txBody>
      </p:sp>
      <p:sp>
        <p:nvSpPr>
          <p:cNvPr id="12" name="投影片編號版面配置區 11"/>
          <p:cNvSpPr>
            <a:spLocks noGrp="1"/>
          </p:cNvSpPr>
          <p:nvPr>
            <p:ph type="sldNum" sz="quarter" idx="16"/>
          </p:nvPr>
        </p:nvSpPr>
        <p:spPr/>
        <p:txBody>
          <a:bodyPr rtlCol="0"/>
          <a:lstStyle/>
          <a:p>
            <a:fld id="{7F017156-D3C7-4649-995A-6A5EAAB5B47E}" type="slidenum">
              <a:rPr lang="zh-TW" altLang="en-US" smtClean="0"/>
              <a:pPr/>
              <a:t>‹#›</a:t>
            </a:fld>
            <a:endParaRPr lang="zh-TW" altLang="en-US"/>
          </a:p>
        </p:txBody>
      </p:sp>
      <p:sp>
        <p:nvSpPr>
          <p:cNvPr id="14" name="頁尾版面配置區 13"/>
          <p:cNvSpPr>
            <a:spLocks noGrp="1"/>
          </p:cNvSpPr>
          <p:nvPr>
            <p:ph type="ftr" sz="quarter" idx="17"/>
          </p:nvPr>
        </p:nvSpPr>
        <p:spPr/>
        <p:txBody>
          <a:bodyPr rtlCol="0"/>
          <a:lstStyle/>
          <a:p>
            <a:endParaRPr lang="zh-TW" altLang="en-US"/>
          </a:p>
        </p:txBody>
      </p:sp>
      <p:sp>
        <p:nvSpPr>
          <p:cNvPr id="16" name="文字版面配置區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
        <p:nvSpPr>
          <p:cNvPr id="15" name="文字版面配置區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p>
            <a:fld id="{8819E567-7875-45BB-8BD3-771C7F922215}" type="datetimeFigureOut">
              <a:rPr lang="zh-TW" altLang="en-US" smtClean="0"/>
              <a:pPr/>
              <a:t>2012/8/31</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lvl1pPr>
              <a:defRPr>
                <a:solidFill>
                  <a:srgbClr val="FFFFFF"/>
                </a:solidFill>
              </a:defRPr>
            </a:lvl1pPr>
          </a:lstStyle>
          <a:p>
            <a:fld id="{7F017156-D3C7-4649-995A-6A5EAAB5B47E}"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819E567-7875-45BB-8BD3-771C7F922215}" type="datetimeFigureOut">
              <a:rPr lang="zh-TW" altLang="en-US" smtClean="0"/>
              <a:pPr/>
              <a:t>2012/8/31</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a:xfrm>
            <a:off x="0" y="6248400"/>
            <a:ext cx="533400" cy="381000"/>
          </a:xfrm>
        </p:spPr>
        <p:txBody>
          <a:bodyPr/>
          <a:lstStyle>
            <a:lvl1pPr>
              <a:defRPr>
                <a:solidFill>
                  <a:schemeClr val="tx2"/>
                </a:solidFill>
              </a:defRPr>
            </a:lvl1pPr>
          </a:lstStyle>
          <a:p>
            <a:fld id="{7F017156-D3C7-4649-995A-6A5EAAB5B47E}"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8077200" cy="869950"/>
          </a:xfrm>
        </p:spPr>
        <p:txBody>
          <a:bodyPr anchor="ctr"/>
          <a:lstStyle>
            <a:lvl1pPr algn="l">
              <a:buNone/>
              <a:defRPr sz="4400" b="0"/>
            </a:lvl1p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p>
            <a:fld id="{8819E567-7875-45BB-8BD3-771C7F922215}" type="datetimeFigureOut">
              <a:rPr lang="zh-TW" altLang="en-US" smtClean="0"/>
              <a:pPr/>
              <a:t>2012/8/31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lvl1pPr>
              <a:defRPr>
                <a:solidFill>
                  <a:srgbClr val="FFFFFF"/>
                </a:solidFill>
              </a:defRPr>
            </a:lvl1pPr>
          </a:lstStyle>
          <a:p>
            <a:fld id="{7F017156-D3C7-4649-995A-6A5EAAB5B47E}" type="slidenum">
              <a:rPr lang="zh-TW" altLang="en-US" smtClean="0"/>
              <a:pPr/>
              <a:t>‹#›</a:t>
            </a:fld>
            <a:endParaRPr lang="zh-TW" altLang="en-US"/>
          </a:p>
        </p:txBody>
      </p:sp>
      <p:sp>
        <p:nvSpPr>
          <p:cNvPr id="3" name="文字版面配置區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9" name="內容版面配置區 8"/>
          <p:cNvSpPr>
            <a:spLocks noGrp="1"/>
          </p:cNvSpPr>
          <p:nvPr>
            <p:ph sz="quarter" idx="1"/>
          </p:nvPr>
        </p:nvSpPr>
        <p:spPr>
          <a:xfrm>
            <a:off x="2362200" y="1752600"/>
            <a:ext cx="6400800" cy="44196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bg>
      <p:bgRef idx="1003">
        <a:schemeClr val="bg2"/>
      </p:bgRef>
    </p:bg>
    <p:spTree>
      <p:nvGrpSpPr>
        <p:cNvPr id="1" name=""/>
        <p:cNvGrpSpPr/>
        <p:nvPr/>
      </p:nvGrpSpPr>
      <p:grpSpPr>
        <a:xfrm>
          <a:off x="0" y="0"/>
          <a:ext cx="0" cy="0"/>
          <a:chOff x="0" y="0"/>
          <a:chExt cx="0" cy="0"/>
        </a:xfrm>
      </p:grpSpPr>
      <p:sp>
        <p:nvSpPr>
          <p:cNvPr id="4" name="文字版面配置區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TW" altLang="en-US" smtClean="0"/>
              <a:t>按一下以編輯母片文字樣式</a:t>
            </a:r>
          </a:p>
        </p:txBody>
      </p:sp>
      <p:sp>
        <p:nvSpPr>
          <p:cNvPr id="8" name="矩形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zh-TW" altLang="en-US" smtClean="0"/>
              <a:t>按一下以編輯母片標題樣式</a:t>
            </a:r>
            <a:endParaRPr kumimoji="0" lang="en-US"/>
          </a:p>
        </p:txBody>
      </p:sp>
      <p:sp>
        <p:nvSpPr>
          <p:cNvPr id="11" name="矩形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日期版面配置區 11"/>
          <p:cNvSpPr>
            <a:spLocks noGrp="1"/>
          </p:cNvSpPr>
          <p:nvPr>
            <p:ph type="dt" sz="half" idx="10"/>
          </p:nvPr>
        </p:nvSpPr>
        <p:spPr>
          <a:xfrm>
            <a:off x="6248400" y="6248400"/>
            <a:ext cx="2667000" cy="365125"/>
          </a:xfrm>
        </p:spPr>
        <p:txBody>
          <a:bodyPr rtlCol="0"/>
          <a:lstStyle/>
          <a:p>
            <a:fld id="{8819E567-7875-45BB-8BD3-771C7F922215}" type="datetimeFigureOut">
              <a:rPr lang="zh-TW" altLang="en-US" smtClean="0"/>
              <a:pPr/>
              <a:t>2012/8/31</a:t>
            </a:fld>
            <a:endParaRPr lang="zh-TW" altLang="en-US"/>
          </a:p>
        </p:txBody>
      </p:sp>
      <p:sp>
        <p:nvSpPr>
          <p:cNvPr id="13" name="投影片編號版面配置區 12"/>
          <p:cNvSpPr>
            <a:spLocks noGrp="1"/>
          </p:cNvSpPr>
          <p:nvPr>
            <p:ph type="sldNum" sz="quarter" idx="11"/>
          </p:nvPr>
        </p:nvSpPr>
        <p:spPr>
          <a:xfrm>
            <a:off x="0" y="4667249"/>
            <a:ext cx="1447800" cy="663578"/>
          </a:xfrm>
        </p:spPr>
        <p:txBody>
          <a:bodyPr rtlCol="0"/>
          <a:lstStyle>
            <a:lvl1pPr>
              <a:defRPr sz="2800"/>
            </a:lvl1pPr>
          </a:lstStyle>
          <a:p>
            <a:fld id="{7F017156-D3C7-4649-995A-6A5EAAB5B47E}" type="slidenum">
              <a:rPr lang="zh-TW" altLang="en-US" smtClean="0"/>
              <a:pPr/>
              <a:t>‹#›</a:t>
            </a:fld>
            <a:endParaRPr lang="zh-TW" altLang="en-US"/>
          </a:p>
        </p:txBody>
      </p:sp>
      <p:sp>
        <p:nvSpPr>
          <p:cNvPr id="14" name="頁尾版面配置區 13"/>
          <p:cNvSpPr>
            <a:spLocks noGrp="1"/>
          </p:cNvSpPr>
          <p:nvPr>
            <p:ph type="ftr" sz="quarter" idx="12"/>
          </p:nvPr>
        </p:nvSpPr>
        <p:spPr>
          <a:xfrm>
            <a:off x="1600200" y="6248206"/>
            <a:ext cx="4572000" cy="365125"/>
          </a:xfrm>
        </p:spPr>
        <p:txBody>
          <a:bodyPr rtlCol="0"/>
          <a:lstStyle/>
          <a:p>
            <a:endParaRPr lang="zh-TW" altLang="en-US"/>
          </a:p>
        </p:txBody>
      </p:sp>
      <p:sp>
        <p:nvSpPr>
          <p:cNvPr id="3" name="圖片版面配置區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zh-TW" altLang="en-US" smtClean="0"/>
              <a:t>按一下圖示以新增圖片</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標題版面配置區 21"/>
          <p:cNvSpPr>
            <a:spLocks noGrp="1"/>
          </p:cNvSpPr>
          <p:nvPr>
            <p:ph type="title"/>
          </p:nvPr>
        </p:nvSpPr>
        <p:spPr>
          <a:xfrm>
            <a:off x="609600" y="228600"/>
            <a:ext cx="8153400" cy="990600"/>
          </a:xfrm>
          <a:prstGeom prst="rect">
            <a:avLst/>
          </a:prstGeom>
        </p:spPr>
        <p:txBody>
          <a:bodyPr vert="horz" anchor="ctr">
            <a:normAutofit/>
          </a:body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4" name="日期版面配置區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8819E567-7875-45BB-8BD3-771C7F922215}" type="datetimeFigureOut">
              <a:rPr lang="zh-TW" altLang="en-US" smtClean="0"/>
              <a:pPr/>
              <a:t>2012/8/31</a:t>
            </a:fld>
            <a:endParaRPr lang="zh-TW" altLang="en-US"/>
          </a:p>
        </p:txBody>
      </p:sp>
      <p:sp>
        <p:nvSpPr>
          <p:cNvPr id="3" name="頁尾版面配置區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zh-TW" altLang="en-US"/>
          </a:p>
        </p:txBody>
      </p:sp>
      <p:sp>
        <p:nvSpPr>
          <p:cNvPr id="7" name="矩形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投影片編號版面配置區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F017156-D3C7-4649-995A-6A5EAAB5B47E}"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00.wmv" TargetMode="External"/><Relationship Id="rId2" Type="http://schemas.openxmlformats.org/officeDocument/2006/relationships/slideLayout" Target="../slideLayouts/slideLayout2.xml"/><Relationship Id="rId1" Type="http://schemas.openxmlformats.org/officeDocument/2006/relationships/video" Target="file:///C:\Documents%20and%20Settings\nobel\&#26700;&#38754;\&#34081;&#29790;&#33459;&#20107;&#20214;&#22987;&#26411;\00.wmv" TargetMode="Externa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hyperlink" Target="01.wmv" TargetMode="External"/><Relationship Id="rId2" Type="http://schemas.openxmlformats.org/officeDocument/2006/relationships/slideLayout" Target="../slideLayouts/slideLayout2.xml"/><Relationship Id="rId1" Type="http://schemas.openxmlformats.org/officeDocument/2006/relationships/video" Target="file:///C:\Documents%20and%20Settings\nobel\&#26700;&#38754;\&#34081;&#29790;&#33459;&#20107;&#20214;&#22987;&#26411;\01.wmv" TargetMode="Externa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hyperlink" Target="04.wmv" TargetMode="External"/><Relationship Id="rId2" Type="http://schemas.openxmlformats.org/officeDocument/2006/relationships/slideLayout" Target="../slideLayouts/slideLayout2.xml"/><Relationship Id="rId1" Type="http://schemas.openxmlformats.org/officeDocument/2006/relationships/video" Target="file:///C:\Documents%20and%20Settings\nobel\&#26700;&#38754;\&#34081;&#29790;&#33459;&#20107;&#20214;&#22987;&#26411;\04.wmv" TargetMode="Externa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hyperlink" Target="02.wmv" TargetMode="External"/><Relationship Id="rId2" Type="http://schemas.openxmlformats.org/officeDocument/2006/relationships/slideLayout" Target="../slideLayouts/slideLayout2.xml"/><Relationship Id="rId1" Type="http://schemas.openxmlformats.org/officeDocument/2006/relationships/video" Target="file:///C:\Documents%20and%20Settings\nobel\&#26700;&#38754;\&#34081;&#29790;&#33459;&#20107;&#20214;&#22987;&#26411;\02.wmv" TargetMode="Externa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hyperlink" Target="03.wmv" TargetMode="External"/><Relationship Id="rId2" Type="http://schemas.openxmlformats.org/officeDocument/2006/relationships/slideLayout" Target="../slideLayouts/slideLayout2.xml"/><Relationship Id="rId1" Type="http://schemas.openxmlformats.org/officeDocument/2006/relationships/video" Target="file:///C:\Documents%20and%20Settings\nobel\&#26700;&#38754;\&#34081;&#29790;&#33459;&#20107;&#20214;&#22987;&#26411;\03.wmv" TargetMode="Externa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notesSlide" Target="../notesSlides/notesSlide4.xml"/><Relationship Id="rId4"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548680"/>
            <a:ext cx="8676456" cy="1008112"/>
          </a:xfrm>
        </p:spPr>
        <p:txBody>
          <a:bodyPr>
            <a:normAutofit fontScale="90000"/>
          </a:bodyPr>
          <a:lstStyle/>
          <a:p>
            <a:r>
              <a:rPr lang="en-US" altLang="zh-TW" b="1" dirty="0" smtClean="0"/>
              <a:t/>
            </a:r>
            <a:br>
              <a:rPr lang="en-US" altLang="zh-TW" b="1" dirty="0" smtClean="0"/>
            </a:br>
            <a:r>
              <a:rPr lang="zh-TW" altLang="zh-TW" sz="3900" b="1" dirty="0" smtClean="0">
                <a:latin typeface="文鼎中特毛楷" pitchFamily="49" charset="-120"/>
                <a:ea typeface="文鼎中特毛楷" pitchFamily="49" charset="-120"/>
              </a:rPr>
              <a:t>台灣眼科</a:t>
            </a:r>
            <a:r>
              <a:rPr lang="zh-TW" altLang="en-US" sz="3900" b="1" dirty="0" smtClean="0">
                <a:latin typeface="文鼎中特毛楷" pitchFamily="49" charset="-120"/>
                <a:ea typeface="文鼎中特毛楷" pitchFamily="49" charset="-120"/>
              </a:rPr>
              <a:t>界</a:t>
            </a:r>
            <a:r>
              <a:rPr lang="zh-TW" altLang="zh-TW" sz="3900" b="1" dirty="0" smtClean="0">
                <a:latin typeface="文鼎中特毛楷" pitchFamily="49" charset="-120"/>
                <a:ea typeface="文鼎中特毛楷" pitchFamily="49" charset="-120"/>
              </a:rPr>
              <a:t>對雷射新聞事件的看法與因應</a:t>
            </a:r>
            <a:r>
              <a:rPr lang="en-US" altLang="zh-TW" sz="3900" b="1" dirty="0" smtClean="0">
                <a:latin typeface="文鼎中特毛楷" pitchFamily="49" charset="-120"/>
                <a:ea typeface="文鼎中特毛楷" pitchFamily="49" charset="-120"/>
              </a:rPr>
              <a:t/>
            </a:r>
            <a:br>
              <a:rPr lang="en-US" altLang="zh-TW" sz="3900" b="1" dirty="0" smtClean="0">
                <a:latin typeface="文鼎中特毛楷" pitchFamily="49" charset="-120"/>
                <a:ea typeface="文鼎中特毛楷" pitchFamily="49" charset="-120"/>
              </a:rPr>
            </a:br>
            <a:r>
              <a:rPr lang="en-US" altLang="zh-TW" b="1" dirty="0" smtClean="0"/>
              <a:t/>
            </a:r>
            <a:br>
              <a:rPr lang="en-US" altLang="zh-TW" b="1" dirty="0" smtClean="0"/>
            </a:br>
            <a:endParaRPr lang="zh-TW" altLang="en-US" dirty="0"/>
          </a:p>
        </p:txBody>
      </p:sp>
      <p:sp>
        <p:nvSpPr>
          <p:cNvPr id="3" name="內容版面配置區 2"/>
          <p:cNvSpPr>
            <a:spLocks noGrp="1"/>
          </p:cNvSpPr>
          <p:nvPr>
            <p:ph sz="quarter" idx="1"/>
          </p:nvPr>
        </p:nvSpPr>
        <p:spPr>
          <a:xfrm>
            <a:off x="612648" y="2420888"/>
            <a:ext cx="8153400" cy="2736304"/>
          </a:xfrm>
        </p:spPr>
        <p:txBody>
          <a:bodyPr>
            <a:normAutofit fontScale="70000" lnSpcReduction="20000"/>
          </a:bodyPr>
          <a:lstStyle/>
          <a:p>
            <a:pPr>
              <a:buNone/>
            </a:pPr>
            <a:endParaRPr lang="en-US" altLang="zh-TW" b="1" dirty="0" smtClean="0"/>
          </a:p>
          <a:p>
            <a:pPr>
              <a:buNone/>
            </a:pPr>
            <a:endParaRPr lang="en-US" altLang="zh-TW" b="1" dirty="0" smtClean="0"/>
          </a:p>
          <a:p>
            <a:pPr algn="ctr">
              <a:buNone/>
            </a:pPr>
            <a:r>
              <a:rPr lang="zh-TW" altLang="en-US" sz="3500" b="1" dirty="0" smtClean="0">
                <a:solidFill>
                  <a:schemeClr val="tx2"/>
                </a:solidFill>
                <a:latin typeface="文鼎中特毛楷" pitchFamily="49" charset="-120"/>
                <a:ea typeface="文鼎中特毛楷" pitchFamily="49" charset="-120"/>
                <a:cs typeface="+mj-cs"/>
              </a:rPr>
              <a:t>丘子宏</a:t>
            </a:r>
            <a:endParaRPr lang="en-US" altLang="zh-TW" sz="3500" b="1" dirty="0" smtClean="0">
              <a:solidFill>
                <a:schemeClr val="tx2"/>
              </a:solidFill>
              <a:latin typeface="文鼎中特毛楷" pitchFamily="49" charset="-120"/>
              <a:ea typeface="文鼎中特毛楷" pitchFamily="49" charset="-120"/>
              <a:cs typeface="+mj-cs"/>
            </a:endParaRPr>
          </a:p>
          <a:p>
            <a:pPr algn="ctr">
              <a:buNone/>
            </a:pPr>
            <a:r>
              <a:rPr lang="zh-TW" altLang="en-US" sz="3500" b="1" dirty="0" smtClean="0">
                <a:solidFill>
                  <a:schemeClr val="tx2"/>
                </a:solidFill>
                <a:latin typeface="文鼎中特毛楷" pitchFamily="49" charset="-120"/>
                <a:ea typeface="文鼎中特毛楷" pitchFamily="49" charset="-120"/>
                <a:cs typeface="+mj-cs"/>
              </a:rPr>
              <a:t>林思源</a:t>
            </a:r>
            <a:endParaRPr lang="en-US" altLang="zh-TW" sz="3500" b="1" dirty="0" smtClean="0">
              <a:solidFill>
                <a:schemeClr val="tx2"/>
              </a:solidFill>
              <a:latin typeface="文鼎中特毛楷" pitchFamily="49" charset="-120"/>
              <a:ea typeface="文鼎中特毛楷" pitchFamily="49" charset="-120"/>
              <a:cs typeface="+mj-cs"/>
            </a:endParaRPr>
          </a:p>
          <a:p>
            <a:pPr algn="ctr">
              <a:buNone/>
            </a:pPr>
            <a:r>
              <a:rPr lang="zh-TW" altLang="en-US" sz="3500" b="1" dirty="0" smtClean="0">
                <a:solidFill>
                  <a:schemeClr val="tx2"/>
                </a:solidFill>
                <a:latin typeface="文鼎中特毛楷" pitchFamily="49" charset="-120"/>
                <a:ea typeface="文鼎中特毛楷" pitchFamily="49" charset="-120"/>
                <a:cs typeface="+mj-cs"/>
              </a:rPr>
              <a:t>張朝凱</a:t>
            </a:r>
            <a:endParaRPr lang="en-US" altLang="zh-TW" sz="3500" b="1" dirty="0" smtClean="0">
              <a:solidFill>
                <a:schemeClr val="tx2"/>
              </a:solidFill>
              <a:latin typeface="文鼎中特毛楷" pitchFamily="49" charset="-120"/>
              <a:ea typeface="文鼎中特毛楷" pitchFamily="49" charset="-120"/>
              <a:cs typeface="+mj-cs"/>
            </a:endParaRPr>
          </a:p>
          <a:p>
            <a:pPr algn="ctr">
              <a:buNone/>
            </a:pPr>
            <a:endParaRPr lang="en-US" altLang="zh-TW" sz="3500" b="1" dirty="0" smtClean="0">
              <a:solidFill>
                <a:schemeClr val="tx2"/>
              </a:solidFill>
              <a:latin typeface="文鼎中特毛楷" pitchFamily="49" charset="-120"/>
              <a:ea typeface="文鼎中特毛楷" pitchFamily="49" charset="-120"/>
              <a:cs typeface="+mj-cs"/>
            </a:endParaRPr>
          </a:p>
          <a:p>
            <a:pPr algn="ctr">
              <a:buNone/>
            </a:pPr>
            <a:r>
              <a:rPr lang="zh-TW" altLang="en-US" sz="3500" b="1" dirty="0" smtClean="0">
                <a:solidFill>
                  <a:schemeClr val="tx2"/>
                </a:solidFill>
                <a:latin typeface="文鼎中特毛楷" pitchFamily="49" charset="-120"/>
                <a:ea typeface="文鼎中特毛楷" pitchFamily="49" charset="-120"/>
                <a:cs typeface="+mj-cs"/>
              </a:rPr>
              <a:t>台灣眼科醫學會現任理監事</a:t>
            </a:r>
            <a:endParaRPr lang="en-US" altLang="zh-TW" sz="3500" b="1" dirty="0" smtClean="0">
              <a:solidFill>
                <a:schemeClr val="tx2"/>
              </a:solidFill>
              <a:latin typeface="文鼎中特毛楷" pitchFamily="49" charset="-120"/>
              <a:ea typeface="文鼎中特毛楷" pitchFamily="49" charset="-120"/>
              <a:cs typeface="+mj-cs"/>
            </a:endParaRPr>
          </a:p>
          <a:p>
            <a:pPr algn="ctr">
              <a:buNone/>
            </a:pPr>
            <a:endParaRPr lang="en-US" altLang="zh-TW" sz="3500" b="1" dirty="0" smtClean="0">
              <a:solidFill>
                <a:schemeClr val="tx2"/>
              </a:solidFill>
              <a:latin typeface="文鼎中特毛楷" pitchFamily="49" charset="-120"/>
              <a:ea typeface="文鼎中特毛楷" pitchFamily="49" charset="-120"/>
              <a:cs typeface="+mj-cs"/>
            </a:endParaRPr>
          </a:p>
          <a:p>
            <a:pPr algn="ctr">
              <a:buNone/>
            </a:pPr>
            <a:endParaRPr lang="en-US" altLang="zh-TW" sz="3500" b="1" dirty="0" smtClean="0">
              <a:solidFill>
                <a:schemeClr val="tx2"/>
              </a:solidFill>
              <a:latin typeface="文鼎中特毛楷" pitchFamily="49" charset="-120"/>
              <a:ea typeface="文鼎中特毛楷" pitchFamily="49" charset="-120"/>
              <a:cs typeface="+mj-cs"/>
            </a:endParaRPr>
          </a:p>
          <a:p>
            <a:pPr>
              <a:buNone/>
            </a:pPr>
            <a:endParaRPr lang="zh-TW"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媒體報導</a:t>
            </a:r>
            <a:r>
              <a:rPr lang="en-US" altLang="zh-TW" dirty="0">
                <a:latin typeface="文鼎中特毛楷" pitchFamily="49" charset="-120"/>
                <a:ea typeface="文鼎中特毛楷" pitchFamily="49" charset="-120"/>
              </a:rPr>
              <a:t> 4</a:t>
            </a:r>
            <a:endParaRPr lang="zh-TW" altLang="en-US" dirty="0">
              <a:latin typeface="文鼎中特毛楷" pitchFamily="49" charset="-120"/>
              <a:ea typeface="文鼎中特毛楷" pitchFamily="49" charset="-120"/>
            </a:endParaRPr>
          </a:p>
        </p:txBody>
      </p:sp>
      <p:pic>
        <p:nvPicPr>
          <p:cNvPr id="4" name="內容版面配置區 3" descr="P1070316網友熱線.jpg"/>
          <p:cNvPicPr>
            <a:picLocks noGrp="1" noChangeAspect="1"/>
          </p:cNvPicPr>
          <p:nvPr>
            <p:ph sz="quarter" idx="1"/>
          </p:nvPr>
        </p:nvPicPr>
        <p:blipFill>
          <a:blip r:embed="rId2" cstate="print"/>
          <a:stretch>
            <a:fillRect/>
          </a:stretch>
        </p:blipFill>
        <p:spPr>
          <a:xfrm>
            <a:off x="973937" y="1600200"/>
            <a:ext cx="7431075" cy="4495800"/>
          </a:xfrm>
        </p:spPr>
      </p:pic>
    </p:spTree>
    <p:extLst>
      <p:ext uri="{BB962C8B-B14F-4D97-AF65-F5344CB8AC3E}">
        <p14:creationId xmlns:p14="http://schemas.microsoft.com/office/powerpoint/2010/main" xmlns="" val="807012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圖片 4" descr="蘋果日報.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63713" y="0"/>
            <a:ext cx="597693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21074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媒體報導 </a:t>
            </a:r>
            <a:r>
              <a:rPr lang="en-US" altLang="zh-TW" dirty="0" smtClean="0">
                <a:latin typeface="文鼎中特毛楷" pitchFamily="49" charset="-120"/>
                <a:ea typeface="文鼎中特毛楷" pitchFamily="49" charset="-120"/>
              </a:rPr>
              <a:t>6</a:t>
            </a:r>
            <a:endParaRPr lang="zh-TW" altLang="en-US" dirty="0">
              <a:latin typeface="文鼎中特毛楷" pitchFamily="49" charset="-120"/>
              <a:ea typeface="文鼎中特毛楷" pitchFamily="49" charset="-120"/>
            </a:endParaRPr>
          </a:p>
        </p:txBody>
      </p:sp>
      <p:pic>
        <p:nvPicPr>
          <p:cNvPr id="4" name="內容版面配置區 3" descr="P1070302封刀爭議.jpg"/>
          <p:cNvPicPr>
            <a:picLocks noGrp="1" noChangeAspect="1"/>
          </p:cNvPicPr>
          <p:nvPr>
            <p:ph sz="quarter" idx="1"/>
          </p:nvPr>
        </p:nvPicPr>
        <p:blipFill>
          <a:blip r:embed="rId2" cstate="print"/>
          <a:stretch>
            <a:fillRect/>
          </a:stretch>
        </p:blipFill>
        <p:spPr>
          <a:xfrm>
            <a:off x="612775" y="1657388"/>
            <a:ext cx="8153400" cy="4381423"/>
          </a:xfrm>
        </p:spPr>
      </p:pic>
    </p:spTree>
    <p:extLst>
      <p:ext uri="{BB962C8B-B14F-4D97-AF65-F5344CB8AC3E}">
        <p14:creationId xmlns:p14="http://schemas.microsoft.com/office/powerpoint/2010/main" xmlns="" val="22797656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媒體報導</a:t>
            </a:r>
            <a:r>
              <a:rPr lang="en-US" altLang="zh-TW" dirty="0">
                <a:latin typeface="文鼎中特毛楷" pitchFamily="49" charset="-120"/>
                <a:ea typeface="文鼎中特毛楷" pitchFamily="49" charset="-120"/>
              </a:rPr>
              <a:t> </a:t>
            </a:r>
            <a:r>
              <a:rPr lang="en-US" altLang="zh-TW" dirty="0" smtClean="0">
                <a:latin typeface="文鼎中特毛楷" pitchFamily="49" charset="-120"/>
                <a:ea typeface="文鼎中特毛楷" pitchFamily="49" charset="-120"/>
              </a:rPr>
              <a:t>7</a:t>
            </a:r>
            <a:endParaRPr lang="zh-TW" altLang="en-US" dirty="0">
              <a:latin typeface="文鼎中特毛楷" pitchFamily="49" charset="-120"/>
              <a:ea typeface="文鼎中特毛楷" pitchFamily="49" charset="-120"/>
            </a:endParaRPr>
          </a:p>
        </p:txBody>
      </p:sp>
      <p:pic>
        <p:nvPicPr>
          <p:cNvPr id="4" name="內容版面配置區 3" descr="P1070300蘋果日報.jpg"/>
          <p:cNvPicPr>
            <a:picLocks noGrp="1" noChangeAspect="1"/>
          </p:cNvPicPr>
          <p:nvPr>
            <p:ph sz="quarter" idx="1"/>
          </p:nvPr>
        </p:nvPicPr>
        <p:blipFill>
          <a:blip r:embed="rId2" cstate="print"/>
          <a:stretch>
            <a:fillRect/>
          </a:stretch>
        </p:blipFill>
        <p:spPr>
          <a:xfrm>
            <a:off x="1510626" y="1600200"/>
            <a:ext cx="6357697" cy="4495800"/>
          </a:xfrm>
        </p:spPr>
      </p:pic>
    </p:spTree>
    <p:extLst>
      <p:ext uri="{BB962C8B-B14F-4D97-AF65-F5344CB8AC3E}">
        <p14:creationId xmlns:p14="http://schemas.microsoft.com/office/powerpoint/2010/main" xmlns="" val="17271687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媒體報導</a:t>
            </a:r>
            <a:r>
              <a:rPr lang="en-US" altLang="zh-TW" dirty="0">
                <a:latin typeface="文鼎中特毛楷" pitchFamily="49" charset="-120"/>
                <a:ea typeface="文鼎中特毛楷" pitchFamily="49" charset="-120"/>
              </a:rPr>
              <a:t> </a:t>
            </a:r>
            <a:r>
              <a:rPr lang="en-US" altLang="zh-TW" dirty="0" smtClean="0">
                <a:latin typeface="文鼎中特毛楷" pitchFamily="49" charset="-120"/>
                <a:ea typeface="文鼎中特毛楷" pitchFamily="49" charset="-120"/>
              </a:rPr>
              <a:t>8</a:t>
            </a:r>
            <a:endParaRPr lang="zh-TW" altLang="en-US" dirty="0">
              <a:latin typeface="文鼎中特毛楷" pitchFamily="49" charset="-120"/>
              <a:ea typeface="文鼎中特毛楷" pitchFamily="49" charset="-120"/>
            </a:endParaRPr>
          </a:p>
        </p:txBody>
      </p:sp>
      <p:pic>
        <p:nvPicPr>
          <p:cNvPr id="4" name="內容版面配置區 3" descr="P1070305眼科醫學會.jpg"/>
          <p:cNvPicPr>
            <a:picLocks noGrp="1" noChangeAspect="1"/>
          </p:cNvPicPr>
          <p:nvPr>
            <p:ph sz="quarter" idx="1"/>
          </p:nvPr>
        </p:nvPicPr>
        <p:blipFill>
          <a:blip r:embed="rId2" cstate="print"/>
          <a:stretch>
            <a:fillRect/>
          </a:stretch>
        </p:blipFill>
        <p:spPr>
          <a:xfrm>
            <a:off x="3491880" y="1412776"/>
            <a:ext cx="3240360" cy="5256380"/>
          </a:xfrm>
        </p:spPr>
      </p:pic>
    </p:spTree>
    <p:extLst>
      <p:ext uri="{BB962C8B-B14F-4D97-AF65-F5344CB8AC3E}">
        <p14:creationId xmlns:p14="http://schemas.microsoft.com/office/powerpoint/2010/main" xmlns="" val="15327662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媒體報導</a:t>
            </a:r>
            <a:r>
              <a:rPr lang="en-US" altLang="zh-TW" dirty="0">
                <a:latin typeface="文鼎中特毛楷" pitchFamily="49" charset="-120"/>
                <a:ea typeface="文鼎中特毛楷" pitchFamily="49" charset="-120"/>
              </a:rPr>
              <a:t> </a:t>
            </a:r>
            <a:r>
              <a:rPr lang="en-US" altLang="zh-TW" dirty="0" smtClean="0">
                <a:latin typeface="文鼎中特毛楷" pitchFamily="49" charset="-120"/>
                <a:ea typeface="文鼎中特毛楷" pitchFamily="49" charset="-120"/>
              </a:rPr>
              <a:t>9</a:t>
            </a:r>
            <a:endParaRPr lang="zh-TW" altLang="en-US" dirty="0">
              <a:latin typeface="文鼎中特毛楷" pitchFamily="49" charset="-120"/>
              <a:ea typeface="文鼎中特毛楷" pitchFamily="49" charset="-120"/>
            </a:endParaRPr>
          </a:p>
        </p:txBody>
      </p:sp>
      <p:pic>
        <p:nvPicPr>
          <p:cNvPr id="4" name="內容版面配置區 3" descr="DSC09573.JPG"/>
          <p:cNvPicPr>
            <a:picLocks noGrp="1" noChangeAspect="1"/>
          </p:cNvPicPr>
          <p:nvPr>
            <p:ph sz="quarter" idx="1"/>
          </p:nvPr>
        </p:nvPicPr>
        <p:blipFill>
          <a:blip r:embed="rId2" cstate="print"/>
          <a:stretch>
            <a:fillRect/>
          </a:stretch>
        </p:blipFill>
        <p:spPr>
          <a:xfrm>
            <a:off x="1835696" y="1484784"/>
            <a:ext cx="5346534" cy="5373216"/>
          </a:xfrm>
        </p:spPr>
      </p:pic>
    </p:spTree>
    <p:extLst>
      <p:ext uri="{BB962C8B-B14F-4D97-AF65-F5344CB8AC3E}">
        <p14:creationId xmlns:p14="http://schemas.microsoft.com/office/powerpoint/2010/main" xmlns="" val="2148308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dirty="0" smtClean="0">
                <a:latin typeface="文鼎中特毛楷" pitchFamily="49" charset="-120"/>
                <a:ea typeface="文鼎中特毛楷" pitchFamily="49" charset="-120"/>
              </a:rPr>
              <a:t>媒體報導</a:t>
            </a:r>
            <a:r>
              <a:rPr lang="en-US" altLang="zh-TW" dirty="0">
                <a:latin typeface="文鼎中特毛楷" pitchFamily="49" charset="-120"/>
                <a:ea typeface="文鼎中特毛楷" pitchFamily="49" charset="-120"/>
              </a:rPr>
              <a:t> </a:t>
            </a:r>
            <a:r>
              <a:rPr lang="en-US" altLang="zh-TW" dirty="0" smtClean="0">
                <a:latin typeface="文鼎中特毛楷" pitchFamily="49" charset="-120"/>
                <a:ea typeface="文鼎中特毛楷" pitchFamily="49" charset="-120"/>
              </a:rPr>
              <a:t>10</a:t>
            </a:r>
            <a:endParaRPr lang="zh-TW" altLang="en-US" dirty="0">
              <a:latin typeface="文鼎中特毛楷" pitchFamily="49" charset="-120"/>
              <a:ea typeface="文鼎中特毛楷" pitchFamily="49" charset="-120"/>
            </a:endParaRPr>
          </a:p>
        </p:txBody>
      </p:sp>
      <p:pic>
        <p:nvPicPr>
          <p:cNvPr id="4" name="內容版面配置區 3" descr="P1070326衛生署.jpg"/>
          <p:cNvPicPr>
            <a:picLocks noGrp="1" noChangeAspect="1"/>
          </p:cNvPicPr>
          <p:nvPr>
            <p:ph sz="quarter" idx="1"/>
          </p:nvPr>
        </p:nvPicPr>
        <p:blipFill>
          <a:blip r:embed="rId2" cstate="print"/>
          <a:stretch>
            <a:fillRect/>
          </a:stretch>
        </p:blipFill>
        <p:spPr>
          <a:xfrm>
            <a:off x="612775" y="2289483"/>
            <a:ext cx="8153400" cy="3117234"/>
          </a:xfrm>
        </p:spPr>
      </p:pic>
    </p:spTree>
    <p:extLst>
      <p:ext uri="{BB962C8B-B14F-4D97-AF65-F5344CB8AC3E}">
        <p14:creationId xmlns:p14="http://schemas.microsoft.com/office/powerpoint/2010/main" xmlns="" val="1104704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706090"/>
          </a:xfrm>
        </p:spPr>
        <p:txBody>
          <a:bodyPr>
            <a:normAutofit fontScale="90000"/>
          </a:bodyPr>
          <a:lstStyle/>
          <a:p>
            <a:pPr algn="ctr"/>
            <a:r>
              <a:rPr lang="zh-TW" altLang="en-US" dirty="0" smtClean="0">
                <a:latin typeface="文鼎中特毛楷" pitchFamily="49" charset="-120"/>
                <a:ea typeface="文鼎中特毛楷" pitchFamily="49" charset="-120"/>
              </a:rPr>
              <a:t>媒體報導</a:t>
            </a:r>
            <a:r>
              <a:rPr lang="en-US" altLang="zh-TW" dirty="0" smtClean="0">
                <a:latin typeface="文鼎中特毛楷" pitchFamily="49" charset="-120"/>
                <a:ea typeface="文鼎中特毛楷" pitchFamily="49" charset="-120"/>
              </a:rPr>
              <a:t>(1)</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467544" y="1628800"/>
            <a:ext cx="8229600" cy="4133056"/>
          </a:xfrm>
        </p:spPr>
        <p:txBody>
          <a:bodyPr>
            <a:normAutofit fontScale="77500" lnSpcReduction="20000"/>
          </a:bodyPr>
          <a:lstStyle/>
          <a:p>
            <a:r>
              <a:rPr lang="en-US" altLang="zh-TW" sz="2800" dirty="0" smtClean="0">
                <a:solidFill>
                  <a:schemeClr val="tx2">
                    <a:lumMod val="75000"/>
                  </a:schemeClr>
                </a:solidFill>
                <a:latin typeface="文鼎中特毛楷" pitchFamily="49" charset="-120"/>
                <a:ea typeface="文鼎中特毛楷" pitchFamily="49" charset="-120"/>
              </a:rPr>
              <a:t>2012/02/14</a:t>
            </a:r>
          </a:p>
          <a:p>
            <a:r>
              <a:rPr lang="zh-TW" altLang="en-US" sz="2000" b="1" dirty="0" smtClean="0">
                <a:solidFill>
                  <a:schemeClr val="tx2">
                    <a:lumMod val="75000"/>
                  </a:schemeClr>
                </a:solidFill>
                <a:latin typeface="文鼎中特毛楷" pitchFamily="49" charset="-120"/>
                <a:ea typeface="文鼎中特毛楷" pitchFamily="49" charset="-120"/>
              </a:rPr>
              <a:t>聯合晚報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眼科名醫蔡瑞芳 宣布停作雷射手術</a:t>
            </a:r>
            <a:r>
              <a:rPr lang="en-US" altLang="zh-TW" sz="2000" b="1" dirty="0" smtClean="0">
                <a:solidFill>
                  <a:schemeClr val="tx2">
                    <a:lumMod val="75000"/>
                  </a:schemeClr>
                </a:solidFill>
                <a:latin typeface="文鼎中特毛楷" pitchFamily="49" charset="-120"/>
                <a:ea typeface="文鼎中特毛楷" pitchFamily="49" charset="-120"/>
              </a:rPr>
              <a:t>!!】</a:t>
            </a:r>
          </a:p>
          <a:p>
            <a:r>
              <a:rPr lang="en-US" altLang="zh-TW" sz="2800" dirty="0" smtClean="0">
                <a:solidFill>
                  <a:schemeClr val="tx2">
                    <a:lumMod val="75000"/>
                  </a:schemeClr>
                </a:solidFill>
                <a:latin typeface="文鼎中特毛楷" pitchFamily="49" charset="-120"/>
                <a:ea typeface="文鼎中特毛楷" pitchFamily="49" charset="-120"/>
              </a:rPr>
              <a:t>2012/02/15</a:t>
            </a:r>
          </a:p>
          <a:p>
            <a:r>
              <a:rPr lang="zh-TW" altLang="en-US" sz="2000" b="1" dirty="0">
                <a:solidFill>
                  <a:schemeClr val="tx2">
                    <a:lumMod val="75000"/>
                  </a:schemeClr>
                </a:solidFill>
                <a:latin typeface="文鼎中特毛楷" pitchFamily="49" charset="-120"/>
                <a:ea typeface="文鼎中特毛楷" pitchFamily="49" charset="-120"/>
              </a:rPr>
              <a:t>聯合報</a:t>
            </a:r>
            <a:r>
              <a:rPr lang="zh-TW" altLang="en-US" sz="2000" b="1" dirty="0" smtClean="0">
                <a:solidFill>
                  <a:schemeClr val="tx2">
                    <a:lumMod val="75000"/>
                  </a:schemeClr>
                </a:solidFill>
                <a:latin typeface="文鼎中特毛楷" pitchFamily="49" charset="-120"/>
                <a:ea typeface="文鼎中特毛楷" pitchFamily="49" charset="-120"/>
              </a:rPr>
              <a:t>頭條</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近視雷射視力衰退 眼科名醫蔡瑞芳封刀</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中廣新聞網</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喊停雷射手術蔡瑞芳：非安全性問題</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中國時報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眼科名醫蔡瑞芳 宣布停做雷射手術</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中央社</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雷射治近視 名醫論戰安全性</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a:solidFill>
                  <a:schemeClr val="tx2">
                    <a:lumMod val="75000"/>
                  </a:schemeClr>
                </a:solidFill>
                <a:latin typeface="文鼎中特毛楷" pitchFamily="49" charset="-120"/>
                <a:ea typeface="文鼎中特毛楷" pitchFamily="49" charset="-120"/>
              </a:rPr>
              <a:t>民</a:t>
            </a:r>
            <a:r>
              <a:rPr lang="zh-TW" altLang="en-US" sz="2000" b="1" dirty="0" smtClean="0">
                <a:solidFill>
                  <a:schemeClr val="tx2">
                    <a:lumMod val="75000"/>
                  </a:schemeClr>
                </a:solidFill>
                <a:latin typeface="文鼎中特毛楷" pitchFamily="49" charset="-120"/>
                <a:ea typeface="文鼎中特毛楷" pitchFamily="49" charset="-120"/>
              </a:rPr>
              <a:t>視</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蔡瑞芳：近視雷射 封刀！ </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a:solidFill>
                  <a:schemeClr val="tx2">
                    <a:lumMod val="75000"/>
                  </a:schemeClr>
                </a:solidFill>
                <a:latin typeface="文鼎中特毛楷" pitchFamily="49" charset="-120"/>
                <a:ea typeface="文鼎中特毛楷" pitchFamily="49" charset="-120"/>
              </a:rPr>
              <a:t>民</a:t>
            </a:r>
            <a:r>
              <a:rPr lang="zh-TW" altLang="en-US" sz="2000" b="1" dirty="0" smtClean="0">
                <a:solidFill>
                  <a:schemeClr val="tx2">
                    <a:lumMod val="75000"/>
                  </a:schemeClr>
                </a:solidFill>
                <a:latin typeface="文鼎中特毛楷" pitchFamily="49" charset="-120"/>
                <a:ea typeface="文鼎中特毛楷" pitchFamily="49" charset="-120"/>
              </a:rPr>
              <a:t>視</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近視雷射後遺症  兩派醫師論戰</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a:solidFill>
                  <a:schemeClr val="tx2">
                    <a:lumMod val="75000"/>
                  </a:schemeClr>
                </a:solidFill>
                <a:latin typeface="文鼎中特毛楷" pitchFamily="49" charset="-120"/>
                <a:ea typeface="文鼎中特毛楷" pitchFamily="49" charset="-120"/>
              </a:rPr>
              <a:t>台灣醒</a:t>
            </a:r>
            <a:r>
              <a:rPr lang="zh-TW" altLang="en-US" sz="2000" b="1" dirty="0" smtClean="0">
                <a:solidFill>
                  <a:schemeClr val="tx2">
                    <a:lumMod val="75000"/>
                  </a:schemeClr>
                </a:solidFill>
                <a:latin typeface="文鼎中特毛楷" pitchFamily="49" charset="-120"/>
                <a:ea typeface="文鼎中特毛楷" pitchFamily="49" charset="-120"/>
              </a:rPr>
              <a:t>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不認同蔡瑞芳主張 醫界：雷射風險低</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近視雷射手術有併發症？名醫宣布封刀惹議</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宣言的背後 為良心還是為商機？</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眼科醫學會：後遺症的比例不到</a:t>
            </a:r>
            <a:r>
              <a:rPr lang="en-US" altLang="zh-TW" sz="2000" b="1" dirty="0" smtClean="0">
                <a:solidFill>
                  <a:schemeClr val="tx2">
                    <a:lumMod val="75000"/>
                  </a:schemeClr>
                </a:solidFill>
                <a:latin typeface="文鼎中特毛楷" pitchFamily="49" charset="-120"/>
                <a:ea typeface="文鼎中特毛楷" pitchFamily="49" charset="-120"/>
              </a:rPr>
              <a:t>1</a:t>
            </a:r>
            <a:r>
              <a:rPr lang="zh-TW" altLang="en-US" sz="2000" b="1" dirty="0" smtClean="0">
                <a:solidFill>
                  <a:schemeClr val="tx2">
                    <a:lumMod val="75000"/>
                  </a:schemeClr>
                </a:solidFill>
                <a:latin typeface="文鼎中特毛楷" pitchFamily="49" charset="-120"/>
                <a:ea typeface="文鼎中特毛楷" pitchFamily="49" charset="-120"/>
              </a:rPr>
              <a:t>％</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雷射併發症 術後十多年才出現</a:t>
            </a:r>
            <a:r>
              <a:rPr lang="en-US" altLang="zh-TW" sz="2000" b="1" dirty="0" smtClean="0">
                <a:solidFill>
                  <a:schemeClr val="tx2">
                    <a:lumMod val="75000"/>
                  </a:schemeClr>
                </a:solidFill>
                <a:latin typeface="文鼎中特毛楷" pitchFamily="49" charset="-120"/>
                <a:ea typeface="文鼎中特毛楷" pitchFamily="49" charset="-120"/>
              </a:rPr>
              <a:t>】</a:t>
            </a:r>
          </a:p>
          <a:p>
            <a:endParaRPr lang="en-US" altLang="zh-TW" sz="2000" b="1" dirty="0" smtClean="0"/>
          </a:p>
          <a:p>
            <a:pPr>
              <a:buNone/>
            </a:pPr>
            <a:endParaRPr lang="zh-TW" altLang="en-US" sz="2800" dirty="0"/>
          </a:p>
        </p:txBody>
      </p:sp>
    </p:spTree>
    <p:extLst>
      <p:ext uri="{BB962C8B-B14F-4D97-AF65-F5344CB8AC3E}">
        <p14:creationId xmlns:p14="http://schemas.microsoft.com/office/powerpoint/2010/main" xmlns="" val="25587999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778098"/>
          </a:xfrm>
        </p:spPr>
        <p:txBody>
          <a:bodyPr>
            <a:normAutofit/>
          </a:bodyPr>
          <a:lstStyle/>
          <a:p>
            <a:pPr algn="ctr"/>
            <a:r>
              <a:rPr lang="zh-TW" altLang="en-US" dirty="0" smtClean="0">
                <a:latin typeface="文鼎中特毛楷" pitchFamily="49" charset="-120"/>
                <a:ea typeface="文鼎中特毛楷" pitchFamily="49" charset="-120"/>
              </a:rPr>
              <a:t>媒體報導</a:t>
            </a:r>
            <a:r>
              <a:rPr lang="en-US" altLang="zh-TW" dirty="0" smtClean="0">
                <a:latin typeface="文鼎中特毛楷" pitchFamily="49" charset="-120"/>
                <a:ea typeface="文鼎中特毛楷" pitchFamily="49" charset="-120"/>
              </a:rPr>
              <a:t>(2)</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457200" y="1556792"/>
            <a:ext cx="8229600" cy="4569371"/>
          </a:xfrm>
        </p:spPr>
        <p:txBody>
          <a:bodyPr>
            <a:normAutofit fontScale="77500" lnSpcReduction="20000"/>
          </a:bodyPr>
          <a:lstStyle/>
          <a:p>
            <a:r>
              <a:rPr lang="en-US" altLang="zh-TW" sz="2800" dirty="0" smtClean="0">
                <a:solidFill>
                  <a:schemeClr val="tx2">
                    <a:lumMod val="75000"/>
                  </a:schemeClr>
                </a:solidFill>
                <a:latin typeface="文鼎中特毛楷" pitchFamily="49" charset="-120"/>
                <a:ea typeface="文鼎中特毛楷" pitchFamily="49" charset="-120"/>
              </a:rPr>
              <a:t>2012/02/15</a:t>
            </a:r>
          </a:p>
          <a:p>
            <a:r>
              <a:rPr lang="en-US" altLang="zh-TW" sz="2000" b="1" dirty="0" smtClean="0">
                <a:solidFill>
                  <a:schemeClr val="tx2">
                    <a:lumMod val="75000"/>
                  </a:schemeClr>
                </a:solidFill>
                <a:latin typeface="文鼎中特毛楷" pitchFamily="49" charset="-120"/>
                <a:ea typeface="文鼎中特毛楷" pitchFamily="49" charset="-120"/>
              </a:rPr>
              <a:t>New talk 【</a:t>
            </a:r>
            <a:r>
              <a:rPr lang="zh-TW" altLang="en-US" sz="2000" b="1" dirty="0" smtClean="0">
                <a:solidFill>
                  <a:schemeClr val="tx2">
                    <a:lumMod val="75000"/>
                  </a:schemeClr>
                </a:solidFill>
                <a:latin typeface="文鼎中特毛楷" pitchFamily="49" charset="-120"/>
                <a:ea typeface="文鼎中特毛楷" pitchFamily="49" charset="-120"/>
              </a:rPr>
              <a:t>蔡瑞芳效應 眼科醫學會：近視雷射手術安全</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中央社</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雷射治近視 衛署不排除再討論</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中央社</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英雷射近視開刀 後遺症案例增</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 </a:t>
            </a:r>
            <a:endParaRPr lang="en-US" altLang="zh-TW" sz="2000" b="1" dirty="0" smtClean="0">
              <a:solidFill>
                <a:schemeClr val="tx2">
                  <a:lumMod val="75000"/>
                </a:schemeClr>
              </a:solidFill>
              <a:latin typeface="文鼎中特毛楷" pitchFamily="49" charset="-120"/>
              <a:ea typeface="文鼎中特毛楷" pitchFamily="49" charset="-120"/>
            </a:endParaRPr>
          </a:p>
          <a:p>
            <a:r>
              <a:rPr lang="zh-TW" altLang="en-US" sz="2000" b="1" dirty="0">
                <a:solidFill>
                  <a:schemeClr val="tx2">
                    <a:lumMod val="75000"/>
                  </a:schemeClr>
                </a:solidFill>
                <a:latin typeface="文鼎中特毛楷" pitchFamily="49" charset="-120"/>
                <a:ea typeface="文鼎中特毛楷" pitchFamily="49" charset="-120"/>
              </a:rPr>
              <a:t>優活健康</a:t>
            </a:r>
            <a:r>
              <a:rPr lang="zh-TW" altLang="en-US" sz="2000" b="1" dirty="0" smtClean="0">
                <a:solidFill>
                  <a:schemeClr val="tx2">
                    <a:lumMod val="75000"/>
                  </a:schemeClr>
                </a:solidFill>
                <a:latin typeface="文鼎中特毛楷" pitchFamily="49" charset="-120"/>
                <a:ea typeface="文鼎中特毛楷" pitchFamily="49" charset="-120"/>
              </a:rPr>
              <a:t>網</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雷射手術傷眼？　眼科醫學會：沒篩選病人</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今日新聞網</a:t>
            </a:r>
            <a:r>
              <a:rPr lang="en-US" altLang="zh-TW" sz="2000" b="1" dirty="0" smtClean="0">
                <a:solidFill>
                  <a:schemeClr val="tx2">
                    <a:lumMod val="75000"/>
                  </a:schemeClr>
                </a:solidFill>
                <a:latin typeface="文鼎中特毛楷" pitchFamily="49" charset="-120"/>
                <a:ea typeface="文鼎中特毛楷" pitchFamily="49" charset="-120"/>
              </a:rPr>
              <a:t>【3</a:t>
            </a:r>
            <a:r>
              <a:rPr lang="zh-TW" altLang="en-US" sz="2000" b="1" dirty="0" smtClean="0">
                <a:solidFill>
                  <a:schemeClr val="tx2">
                    <a:lumMod val="75000"/>
                  </a:schemeClr>
                </a:solidFill>
                <a:latin typeface="文鼎中特毛楷" pitchFamily="49" charset="-120"/>
                <a:ea typeface="文鼎中特毛楷" pitchFamily="49" charset="-120"/>
              </a:rPr>
              <a:t>人同行</a:t>
            </a:r>
            <a:r>
              <a:rPr lang="en-US" altLang="zh-TW" sz="2000" b="1" dirty="0" smtClean="0">
                <a:solidFill>
                  <a:schemeClr val="tx2">
                    <a:lumMod val="75000"/>
                  </a:schemeClr>
                </a:solidFill>
                <a:latin typeface="文鼎中特毛楷" pitchFamily="49" charset="-120"/>
                <a:ea typeface="文鼎中特毛楷" pitchFamily="49" charset="-120"/>
              </a:rPr>
              <a:t>1</a:t>
            </a:r>
            <a:r>
              <a:rPr lang="zh-TW" altLang="en-US" sz="2000" b="1" dirty="0" smtClean="0">
                <a:solidFill>
                  <a:schemeClr val="tx2">
                    <a:lumMod val="75000"/>
                  </a:schemeClr>
                </a:solidFill>
                <a:latin typeface="文鼎中特毛楷" pitchFamily="49" charset="-120"/>
                <a:ea typeface="文鼎中特毛楷" pitchFamily="49" charset="-120"/>
              </a:rPr>
              <a:t>人免費？近視雷射吸金　違法拉客亂象多</a:t>
            </a:r>
            <a:r>
              <a:rPr lang="en-US" altLang="zh-TW" sz="2000" b="1" dirty="0" smtClean="0">
                <a:solidFill>
                  <a:schemeClr val="tx2">
                    <a:lumMod val="75000"/>
                  </a:schemeClr>
                </a:solidFill>
                <a:latin typeface="文鼎中特毛楷" pitchFamily="49" charset="-120"/>
                <a:ea typeface="文鼎中特毛楷" pitchFamily="49" charset="-120"/>
              </a:rPr>
              <a:t>】</a:t>
            </a:r>
          </a:p>
          <a:p>
            <a:pPr>
              <a:buNone/>
            </a:pPr>
            <a:endParaRPr lang="en-US" altLang="zh-TW" sz="2000" b="1" dirty="0" smtClean="0">
              <a:solidFill>
                <a:schemeClr val="tx2">
                  <a:lumMod val="75000"/>
                </a:schemeClr>
              </a:solidFill>
              <a:latin typeface="文鼎中特毛楷" pitchFamily="49" charset="-120"/>
              <a:ea typeface="文鼎中特毛楷" pitchFamily="49" charset="-120"/>
            </a:endParaRPr>
          </a:p>
          <a:p>
            <a:r>
              <a:rPr lang="en-US" altLang="zh-TW" sz="2800" b="1" dirty="0" smtClean="0">
                <a:solidFill>
                  <a:schemeClr val="tx2">
                    <a:lumMod val="75000"/>
                  </a:schemeClr>
                </a:solidFill>
                <a:latin typeface="文鼎中特毛楷" pitchFamily="49" charset="-120"/>
                <a:ea typeface="文鼎中特毛楷" pitchFamily="49" charset="-120"/>
              </a:rPr>
              <a:t>2012/02/16</a:t>
            </a:r>
          </a:p>
          <a:p>
            <a:r>
              <a:rPr lang="zh-TW" altLang="en-US" sz="2000" b="1" dirty="0" smtClean="0">
                <a:solidFill>
                  <a:schemeClr val="tx2">
                    <a:lumMod val="75000"/>
                  </a:schemeClr>
                </a:solidFill>
                <a:latin typeface="文鼎中特毛楷" pitchFamily="49" charset="-120"/>
                <a:ea typeface="文鼎中特毛楷" pitchFamily="49" charset="-120"/>
              </a:rPr>
              <a:t>中國時報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雷射近視後遺症 衛署嚴管醫師資格</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近視雷射 名醫收手 民眾也卻步</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蘋果日報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1800" b="1" dirty="0" smtClean="0">
                <a:solidFill>
                  <a:schemeClr val="tx2">
                    <a:lumMod val="75000"/>
                  </a:schemeClr>
                </a:solidFill>
                <a:latin typeface="文鼎中特毛楷" pitchFamily="49" charset="-120"/>
                <a:ea typeface="文鼎中特毛楷" pitchFamily="49" charset="-120"/>
              </a:rPr>
              <a:t>近視雷射後遺症 一成患者憂慮</a:t>
            </a:r>
            <a:r>
              <a:rPr lang="en-US" altLang="zh-TW" sz="2000" b="1" dirty="0" smtClean="0">
                <a:solidFill>
                  <a:schemeClr val="tx2">
                    <a:lumMod val="75000"/>
                  </a:schemeClr>
                </a:solidFill>
                <a:latin typeface="文鼎中特毛楷" pitchFamily="49" charset="-120"/>
                <a:ea typeface="文鼎中特毛楷" pitchFamily="49" charset="-120"/>
              </a:rPr>
              <a:t>】</a:t>
            </a:r>
          </a:p>
          <a:p>
            <a:endParaRPr lang="en-US" altLang="zh-TW" sz="2000" b="1" dirty="0" smtClean="0">
              <a:solidFill>
                <a:schemeClr val="tx2">
                  <a:lumMod val="75000"/>
                </a:schemeClr>
              </a:solidFill>
              <a:latin typeface="文鼎中特毛楷" pitchFamily="49" charset="-120"/>
              <a:ea typeface="文鼎中特毛楷" pitchFamily="49" charset="-120"/>
            </a:endParaRPr>
          </a:p>
          <a:p>
            <a:r>
              <a:rPr lang="en-US" altLang="zh-TW" sz="2800" b="1" dirty="0" smtClean="0">
                <a:solidFill>
                  <a:schemeClr val="tx2">
                    <a:lumMod val="75000"/>
                  </a:schemeClr>
                </a:solidFill>
                <a:latin typeface="文鼎中特毛楷" pitchFamily="49" charset="-120"/>
                <a:ea typeface="文鼎中特毛楷" pitchFamily="49" charset="-120"/>
              </a:rPr>
              <a:t>2012/02/18</a:t>
            </a:r>
          </a:p>
          <a:p>
            <a:r>
              <a:rPr lang="zh-TW" altLang="en-US" sz="2000" b="1" dirty="0" smtClean="0">
                <a:solidFill>
                  <a:schemeClr val="tx2">
                    <a:lumMod val="75000"/>
                  </a:schemeClr>
                </a:solidFill>
                <a:latin typeface="文鼎中特毛楷" pitchFamily="49" charset="-120"/>
                <a:ea typeface="文鼎中特毛楷" pitchFamily="49" charset="-120"/>
              </a:rPr>
              <a:t>民視新聞觀測站</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雷射近視手術 醫師電視激辯</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400" b="1" dirty="0" smtClean="0">
                <a:solidFill>
                  <a:schemeClr val="tx2">
                    <a:lumMod val="75000"/>
                  </a:schemeClr>
                </a:solidFill>
                <a:latin typeface="文鼎中特毛楷" pitchFamily="49" charset="-120"/>
                <a:ea typeface="文鼎中特毛楷" pitchFamily="49" charset="-120"/>
              </a:rPr>
              <a:t>中央社</a:t>
            </a:r>
            <a:r>
              <a:rPr lang="en-US" altLang="zh-TW" sz="2400" b="1" dirty="0" smtClean="0">
                <a:solidFill>
                  <a:schemeClr val="tx2">
                    <a:lumMod val="75000"/>
                  </a:schemeClr>
                </a:solidFill>
                <a:latin typeface="文鼎中特毛楷" pitchFamily="49" charset="-120"/>
                <a:ea typeface="文鼎中特毛楷" pitchFamily="49" charset="-120"/>
              </a:rPr>
              <a:t>【WHO</a:t>
            </a:r>
            <a:r>
              <a:rPr lang="zh-TW" altLang="en-US" sz="2400" b="1" dirty="0" smtClean="0">
                <a:solidFill>
                  <a:schemeClr val="tx2">
                    <a:lumMod val="75000"/>
                  </a:schemeClr>
                </a:solidFill>
                <a:latin typeface="文鼎中特毛楷" pitchFamily="49" charset="-120"/>
                <a:ea typeface="文鼎中特毛楷" pitchFamily="49" charset="-120"/>
              </a:rPr>
              <a:t>：雷射手術滿意度變數多</a:t>
            </a:r>
            <a:r>
              <a:rPr lang="en-US" altLang="zh-TW" sz="2400" b="1" dirty="0" smtClean="0">
                <a:solidFill>
                  <a:schemeClr val="tx2">
                    <a:lumMod val="75000"/>
                  </a:schemeClr>
                </a:solidFill>
                <a:latin typeface="文鼎中特毛楷" pitchFamily="49" charset="-120"/>
                <a:ea typeface="文鼎中特毛楷" pitchFamily="49" charset="-120"/>
              </a:rPr>
              <a:t>】</a:t>
            </a:r>
            <a:endParaRPr lang="zh-TW" altLang="en-US" sz="2400" b="1" dirty="0" smtClean="0">
              <a:solidFill>
                <a:schemeClr val="tx2">
                  <a:lumMod val="75000"/>
                </a:schemeClr>
              </a:solidFill>
              <a:latin typeface="文鼎中特毛楷" pitchFamily="49" charset="-120"/>
              <a:ea typeface="文鼎中特毛楷" pitchFamily="49" charset="-120"/>
            </a:endParaRPr>
          </a:p>
          <a:p>
            <a:endParaRPr lang="en-US" altLang="zh-TW" sz="2000" b="1" dirty="0" smtClean="0"/>
          </a:p>
          <a:p>
            <a:endParaRPr lang="en-US" altLang="zh-TW" sz="2000" b="1" dirty="0" smtClean="0"/>
          </a:p>
          <a:p>
            <a:endParaRPr lang="en-US" altLang="zh-TW" sz="2000" b="1" dirty="0" smtClean="0"/>
          </a:p>
          <a:p>
            <a:endParaRPr lang="zh-TW" altLang="en-US" sz="2000" dirty="0"/>
          </a:p>
        </p:txBody>
      </p:sp>
    </p:spTree>
    <p:extLst>
      <p:ext uri="{BB962C8B-B14F-4D97-AF65-F5344CB8AC3E}">
        <p14:creationId xmlns:p14="http://schemas.microsoft.com/office/powerpoint/2010/main" xmlns="" val="4488368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媒體報導</a:t>
            </a:r>
            <a:r>
              <a:rPr lang="en-US" altLang="zh-TW" dirty="0" smtClean="0">
                <a:latin typeface="文鼎中特毛楷" pitchFamily="49" charset="-120"/>
                <a:ea typeface="文鼎中特毛楷" pitchFamily="49" charset="-120"/>
              </a:rPr>
              <a:t>(3)</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612648" y="1700808"/>
            <a:ext cx="8153400" cy="4395192"/>
          </a:xfrm>
        </p:spPr>
        <p:txBody>
          <a:bodyPr>
            <a:normAutofit/>
          </a:bodyPr>
          <a:lstStyle/>
          <a:p>
            <a:r>
              <a:rPr lang="en-US" altLang="zh-TW" sz="2800" b="1" dirty="0" smtClean="0">
                <a:solidFill>
                  <a:schemeClr val="tx2">
                    <a:lumMod val="75000"/>
                  </a:schemeClr>
                </a:solidFill>
                <a:latin typeface="文鼎中特毛楷" pitchFamily="49" charset="-120"/>
                <a:ea typeface="文鼎中特毛楷" pitchFamily="49" charset="-120"/>
              </a:rPr>
              <a:t>2012/02/19</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雷射近視手術　衛署：多溝通、評估</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聯合晚報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雷射近視手術  衛署擬規範</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聯合晚報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雷射近視手術／視覺出問題 景象重疊出現</a:t>
            </a:r>
            <a:r>
              <a:rPr lang="en-US" altLang="zh-TW" sz="2000" b="1" dirty="0" smtClean="0">
                <a:solidFill>
                  <a:schemeClr val="tx2">
                    <a:lumMod val="75000"/>
                  </a:schemeClr>
                </a:solidFill>
                <a:latin typeface="文鼎中特毛楷" pitchFamily="49" charset="-120"/>
                <a:ea typeface="文鼎中特毛楷" pitchFamily="49" charset="-120"/>
              </a:rPr>
              <a:t>】</a:t>
            </a:r>
          </a:p>
          <a:p>
            <a:r>
              <a:rPr lang="en-US" altLang="zh-TW" sz="2800" b="1" dirty="0" smtClean="0">
                <a:solidFill>
                  <a:schemeClr val="tx2">
                    <a:lumMod val="75000"/>
                  </a:schemeClr>
                </a:solidFill>
                <a:latin typeface="文鼎中特毛楷" pitchFamily="49" charset="-120"/>
                <a:ea typeface="文鼎中特毛楷" pitchFamily="49" charset="-120"/>
              </a:rPr>
              <a:t>2012/02/21</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近視雷射手術　立委謝欣霓：後遺症太多</a:t>
            </a:r>
            <a:r>
              <a:rPr lang="en-US" altLang="zh-TW" sz="2000" b="1" dirty="0" smtClean="0">
                <a:solidFill>
                  <a:schemeClr val="tx2">
                    <a:lumMod val="75000"/>
                  </a:schemeClr>
                </a:solidFill>
                <a:latin typeface="文鼎中特毛楷" pitchFamily="49" charset="-120"/>
                <a:ea typeface="文鼎中特毛楷" pitchFamily="49" charset="-120"/>
              </a:rPr>
              <a:t>】</a:t>
            </a:r>
          </a:p>
          <a:p>
            <a:r>
              <a:rPr lang="en-US" altLang="zh-TW" sz="2800" b="1" dirty="0" smtClean="0">
                <a:solidFill>
                  <a:schemeClr val="tx2">
                    <a:lumMod val="75000"/>
                  </a:schemeClr>
                </a:solidFill>
                <a:latin typeface="文鼎中特毛楷" pitchFamily="49" charset="-120"/>
                <a:ea typeface="文鼎中特毛楷" pitchFamily="49" charset="-120"/>
              </a:rPr>
              <a:t>2012/02/26</a:t>
            </a:r>
          </a:p>
          <a:p>
            <a:r>
              <a:rPr lang="zh-TW" altLang="en-US" sz="2000" b="1" dirty="0" smtClean="0">
                <a:solidFill>
                  <a:schemeClr val="tx2">
                    <a:lumMod val="75000"/>
                  </a:schemeClr>
                </a:solidFill>
                <a:latin typeface="文鼎中特毛楷" pitchFamily="49" charset="-120"/>
                <a:ea typeface="文鼎中特毛楷" pitchFamily="49" charset="-120"/>
              </a:rPr>
              <a:t>華人新聞網</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眼科醫學會結論：雷射近視手術可靠選擇</a:t>
            </a:r>
            <a:r>
              <a:rPr lang="en-US" altLang="zh-TW" sz="2000" b="1" dirty="0" smtClean="0">
                <a:solidFill>
                  <a:schemeClr val="tx2">
                    <a:lumMod val="75000"/>
                  </a:schemeClr>
                </a:solidFill>
                <a:latin typeface="文鼎中特毛楷" pitchFamily="49" charset="-120"/>
                <a:ea typeface="文鼎中特毛楷" pitchFamily="49" charset="-120"/>
              </a:rPr>
              <a:t>】</a:t>
            </a:r>
          </a:p>
          <a:p>
            <a:r>
              <a:rPr lang="zh-TW" altLang="en-US" sz="2000" b="1" dirty="0" smtClean="0">
                <a:solidFill>
                  <a:schemeClr val="tx2">
                    <a:lumMod val="75000"/>
                  </a:schemeClr>
                </a:solidFill>
                <a:latin typeface="文鼎中特毛楷" pitchFamily="49" charset="-120"/>
                <a:ea typeface="文鼎中特毛楷" pitchFamily="49" charset="-120"/>
              </a:rPr>
              <a:t>自由時報</a:t>
            </a:r>
            <a:r>
              <a:rPr lang="en-US" altLang="zh-TW" sz="2000" b="1" dirty="0" smtClean="0">
                <a:solidFill>
                  <a:schemeClr val="tx2">
                    <a:lumMod val="75000"/>
                  </a:schemeClr>
                </a:solidFill>
                <a:latin typeface="文鼎中特毛楷" pitchFamily="49" charset="-120"/>
                <a:ea typeface="文鼎中特毛楷" pitchFamily="49" charset="-120"/>
              </a:rPr>
              <a:t>【</a:t>
            </a:r>
            <a:r>
              <a:rPr lang="zh-TW" altLang="en-US" sz="2000" b="1" dirty="0" smtClean="0">
                <a:solidFill>
                  <a:schemeClr val="tx2">
                    <a:lumMod val="75000"/>
                  </a:schemeClr>
                </a:solidFill>
                <a:latin typeface="文鼎中特毛楷" pitchFamily="49" charset="-120"/>
                <a:ea typeface="文鼎中特毛楷" pitchFamily="49" charset="-120"/>
              </a:rPr>
              <a:t>近視雷射手術爭議　名醫蔡瑞芳提個案報告</a:t>
            </a:r>
            <a:r>
              <a:rPr lang="en-US" altLang="zh-TW" sz="2000" b="1" dirty="0" smtClean="0">
                <a:solidFill>
                  <a:schemeClr val="tx2">
                    <a:lumMod val="75000"/>
                  </a:schemeClr>
                </a:solidFill>
                <a:latin typeface="文鼎中特毛楷" pitchFamily="49" charset="-120"/>
                <a:ea typeface="文鼎中特毛楷" pitchFamily="49" charset="-120"/>
              </a:rPr>
              <a:t>】</a:t>
            </a:r>
          </a:p>
          <a:p>
            <a:endParaRPr lang="en-US" altLang="zh-TW" sz="2000" b="1" dirty="0" smtClean="0"/>
          </a:p>
          <a:p>
            <a:endParaRPr lang="en-US" altLang="zh-TW" sz="2000" b="1" dirty="0" smtClean="0"/>
          </a:p>
          <a:p>
            <a:endParaRPr lang="zh-TW" altLang="en-US" sz="2000" b="1" dirty="0" smtClean="0"/>
          </a:p>
          <a:p>
            <a:endParaRPr lang="zh-TW" altLang="en-US" sz="2000" b="1" dirty="0" smtClean="0"/>
          </a:p>
          <a:p>
            <a:endParaRPr lang="zh-TW" altLang="en-US" sz="2000" dirty="0"/>
          </a:p>
        </p:txBody>
      </p:sp>
    </p:spTree>
    <p:extLst>
      <p:ext uri="{BB962C8B-B14F-4D97-AF65-F5344CB8AC3E}">
        <p14:creationId xmlns:p14="http://schemas.microsoft.com/office/powerpoint/2010/main" xmlns="" val="2995187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pPr algn="ctr">
              <a:buNone/>
            </a:pPr>
            <a:endParaRPr lang="en-US" altLang="zh-TW" sz="2800" dirty="0" smtClean="0"/>
          </a:p>
          <a:p>
            <a:pPr algn="ctr">
              <a:buNone/>
            </a:pPr>
            <a:endParaRPr lang="en-US" altLang="zh-TW" sz="2800" dirty="0"/>
          </a:p>
          <a:p>
            <a:pPr algn="ctr">
              <a:buNone/>
            </a:pPr>
            <a:endParaRPr lang="en-US" altLang="zh-TW" sz="2800" dirty="0" smtClean="0"/>
          </a:p>
          <a:p>
            <a:pPr algn="ctr">
              <a:buNone/>
            </a:pPr>
            <a:r>
              <a:rPr lang="zh-TW" altLang="en-US" sz="2800" dirty="0" smtClean="0"/>
              <a:t>張</a:t>
            </a:r>
            <a:r>
              <a:rPr lang="zh-TW" altLang="en-US" sz="2800" dirty="0"/>
              <a:t>朝凱 </a:t>
            </a:r>
            <a:r>
              <a:rPr lang="en-US" altLang="zh-TW" sz="2800" dirty="0"/>
              <a:t>MD</a:t>
            </a:r>
            <a:r>
              <a:rPr lang="zh-TW" altLang="en-US" sz="2800" dirty="0"/>
              <a:t> </a:t>
            </a:r>
            <a:r>
              <a:rPr lang="en-US" altLang="zh-TW" sz="2800" dirty="0"/>
              <a:t>PhD</a:t>
            </a:r>
          </a:p>
          <a:p>
            <a:pPr algn="ctr">
              <a:buNone/>
            </a:pPr>
            <a:r>
              <a:rPr lang="zh-CN" altLang="en-US" sz="2800" dirty="0"/>
              <a:t>台湾诺贝尔眼科机构执行长</a:t>
            </a:r>
            <a:endParaRPr lang="en-US" altLang="zh-CN" sz="2800" dirty="0"/>
          </a:p>
          <a:p>
            <a:pPr algn="ctr">
              <a:buNone/>
            </a:pPr>
            <a:r>
              <a:rPr lang="zh-CN" altLang="en-US" sz="2800" dirty="0"/>
              <a:t>台湾眼科医学会监事</a:t>
            </a:r>
            <a:endParaRPr lang="en-US" altLang="zh-CN" sz="2800" dirty="0"/>
          </a:p>
          <a:p>
            <a:pPr algn="ctr">
              <a:buNone/>
            </a:pPr>
            <a:r>
              <a:rPr lang="zh-CN" altLang="en-US" sz="2800" dirty="0"/>
              <a:t>台湾白内障及屈光手术常务理事</a:t>
            </a:r>
            <a:endParaRPr lang="en-US" altLang="zh-TW" sz="2800" dirty="0"/>
          </a:p>
          <a:p>
            <a:endParaRPr lang="zh-CN" altLang="en-US" dirty="0"/>
          </a:p>
        </p:txBody>
      </p:sp>
    </p:spTree>
    <p:extLst>
      <p:ext uri="{BB962C8B-B14F-4D97-AF65-F5344CB8AC3E}">
        <p14:creationId xmlns:p14="http://schemas.microsoft.com/office/powerpoint/2010/main" xmlns="" val="4049336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116632"/>
            <a:ext cx="8229600" cy="1143000"/>
          </a:xfrm>
        </p:spPr>
        <p:txBody>
          <a:bodyPr>
            <a:normAutofit/>
          </a:bodyPr>
          <a:lstStyle/>
          <a:p>
            <a:pPr algn="ctr"/>
            <a:r>
              <a:rPr lang="zh-TW" altLang="en-US" sz="4000" dirty="0" smtClean="0">
                <a:latin typeface="文鼎中特毛楷" pitchFamily="49" charset="-120"/>
                <a:ea typeface="文鼎中特毛楷" pitchFamily="49" charset="-120"/>
              </a:rPr>
              <a:t>危機處理</a:t>
            </a:r>
            <a:r>
              <a:rPr lang="en-US" altLang="zh-TW" sz="4000" dirty="0" smtClean="0">
                <a:latin typeface="文鼎中特毛楷" pitchFamily="49" charset="-120"/>
                <a:ea typeface="文鼎中特毛楷" pitchFamily="49" charset="-120"/>
              </a:rPr>
              <a:t>(1)</a:t>
            </a:r>
            <a:endParaRPr lang="zh-TW" altLang="en-US" sz="4000"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467544" y="1628801"/>
            <a:ext cx="8229600" cy="3960440"/>
          </a:xfrm>
        </p:spPr>
        <p:txBody>
          <a:bodyPr>
            <a:normAutofit/>
          </a:bodyPr>
          <a:lstStyle/>
          <a:p>
            <a:pPr>
              <a:buNone/>
            </a:pPr>
            <a:r>
              <a:rPr lang="en-US" altLang="zh-TW" dirty="0" smtClean="0">
                <a:solidFill>
                  <a:schemeClr val="tx2">
                    <a:lumMod val="75000"/>
                  </a:schemeClr>
                </a:solidFill>
                <a:latin typeface="文鼎中特毛楷" pitchFamily="49" charset="-120"/>
                <a:ea typeface="文鼎中特毛楷" pitchFamily="49" charset="-120"/>
              </a:rPr>
              <a:t>2012/2/14  </a:t>
            </a:r>
          </a:p>
          <a:p>
            <a:r>
              <a:rPr lang="zh-TW" altLang="en-US" sz="2800" dirty="0" smtClean="0">
                <a:solidFill>
                  <a:schemeClr val="tx2">
                    <a:lumMod val="75000"/>
                  </a:schemeClr>
                </a:solidFill>
                <a:latin typeface="文鼎中特毛楷" pitchFamily="49" charset="-120"/>
                <a:ea typeface="文鼎中特毛楷" pitchFamily="49" charset="-120"/>
              </a:rPr>
              <a:t>在</a:t>
            </a:r>
            <a:r>
              <a:rPr lang="zh-TW" altLang="zh-TW" sz="2800" dirty="0" smtClean="0">
                <a:solidFill>
                  <a:schemeClr val="tx2">
                    <a:lumMod val="75000"/>
                  </a:schemeClr>
                </a:solidFill>
                <a:latin typeface="文鼎中特毛楷" pitchFamily="49" charset="-120"/>
                <a:ea typeface="文鼎中特毛楷" pitchFamily="49" charset="-120"/>
              </a:rPr>
              <a:t>第一時間提出了「雷射手術安全性的聲明」</a:t>
            </a:r>
            <a:endParaRPr lang="en-US" altLang="zh-TW" sz="2800" dirty="0" smtClean="0">
              <a:solidFill>
                <a:schemeClr val="tx2">
                  <a:lumMod val="75000"/>
                </a:schemeClr>
              </a:solidFill>
              <a:latin typeface="文鼎中特毛楷" pitchFamily="49" charset="-120"/>
              <a:ea typeface="文鼎中特毛楷" pitchFamily="49" charset="-120"/>
            </a:endParaRPr>
          </a:p>
          <a:p>
            <a:pPr>
              <a:buNone/>
            </a:pPr>
            <a:r>
              <a:rPr lang="zh-TW" altLang="en-US" sz="2800" dirty="0" smtClean="0">
                <a:solidFill>
                  <a:schemeClr val="tx2">
                    <a:lumMod val="75000"/>
                  </a:schemeClr>
                </a:solidFill>
                <a:latin typeface="文鼎中特毛楷" pitchFamily="49" charset="-120"/>
                <a:ea typeface="文鼎中特毛楷" pitchFamily="49" charset="-120"/>
              </a:rPr>
              <a:t>  公告</a:t>
            </a:r>
            <a:r>
              <a:rPr lang="zh-TW" altLang="zh-TW" sz="2800" dirty="0" smtClean="0">
                <a:solidFill>
                  <a:schemeClr val="tx2">
                    <a:lumMod val="75000"/>
                  </a:schemeClr>
                </a:solidFill>
                <a:latin typeface="文鼎中特毛楷" pitchFamily="49" charset="-120"/>
                <a:ea typeface="文鼎中特毛楷" pitchFamily="49" charset="-120"/>
              </a:rPr>
              <a:t>在</a:t>
            </a:r>
            <a:r>
              <a:rPr lang="zh-TW" altLang="en-US" sz="2800" dirty="0" smtClean="0">
                <a:solidFill>
                  <a:schemeClr val="tx2">
                    <a:lumMod val="75000"/>
                  </a:schemeClr>
                </a:solidFill>
                <a:latin typeface="文鼎中特毛楷" pitchFamily="49" charset="-120"/>
                <a:ea typeface="文鼎中特毛楷" pitchFamily="49" charset="-120"/>
              </a:rPr>
              <a:t>本學會</a:t>
            </a:r>
            <a:r>
              <a:rPr lang="zh-TW" altLang="zh-TW" sz="2800" dirty="0" smtClean="0">
                <a:solidFill>
                  <a:schemeClr val="tx2">
                    <a:lumMod val="75000"/>
                  </a:schemeClr>
                </a:solidFill>
                <a:latin typeface="文鼎中特毛楷" pitchFamily="49" charset="-120"/>
                <a:ea typeface="文鼎中特毛楷" pitchFamily="49" charset="-120"/>
              </a:rPr>
              <a:t>網</a:t>
            </a:r>
            <a:r>
              <a:rPr lang="zh-TW" altLang="en-US" sz="2800" dirty="0" smtClean="0">
                <a:solidFill>
                  <a:schemeClr val="tx2">
                    <a:lumMod val="75000"/>
                  </a:schemeClr>
                </a:solidFill>
                <a:latin typeface="文鼎中特毛楷" pitchFamily="49" charset="-120"/>
                <a:ea typeface="文鼎中特毛楷" pitchFamily="49" charset="-120"/>
              </a:rPr>
              <a:t>站首頁</a:t>
            </a:r>
            <a:endParaRPr lang="en-US" altLang="zh-TW" sz="2800" dirty="0" smtClean="0">
              <a:solidFill>
                <a:schemeClr val="tx2">
                  <a:lumMod val="75000"/>
                </a:schemeClr>
              </a:solidFill>
              <a:latin typeface="文鼎中特毛楷" pitchFamily="49" charset="-120"/>
              <a:ea typeface="文鼎中特毛楷" pitchFamily="49" charset="-120"/>
            </a:endParaRPr>
          </a:p>
          <a:p>
            <a:r>
              <a:rPr lang="zh-TW" altLang="zh-TW" sz="2800" dirty="0" smtClean="0">
                <a:solidFill>
                  <a:schemeClr val="tx2">
                    <a:lumMod val="75000"/>
                  </a:schemeClr>
                </a:solidFill>
                <a:latin typeface="文鼎中特毛楷" pitchFamily="49" charset="-120"/>
                <a:ea typeface="文鼎中特毛楷" pitchFamily="49" charset="-120"/>
              </a:rPr>
              <a:t>避免擴大對會員的傷害</a:t>
            </a:r>
            <a:r>
              <a:rPr lang="zh-TW" altLang="en-US" sz="2800" dirty="0" smtClean="0">
                <a:solidFill>
                  <a:schemeClr val="tx2">
                    <a:lumMod val="75000"/>
                  </a:schemeClr>
                </a:solidFill>
                <a:latin typeface="文鼎中特毛楷" pitchFamily="49" charset="-120"/>
                <a:ea typeface="文鼎中特毛楷" pitchFamily="49" charset="-120"/>
              </a:rPr>
              <a:t>，並安撫民眾不安的情緒。</a:t>
            </a:r>
            <a:endParaRPr lang="en-US" altLang="zh-TW" sz="2800" dirty="0" smtClean="0">
              <a:solidFill>
                <a:schemeClr val="tx2">
                  <a:lumMod val="75000"/>
                </a:schemeClr>
              </a:solidFill>
              <a:latin typeface="文鼎中特毛楷" pitchFamily="49" charset="-120"/>
              <a:ea typeface="文鼎中特毛楷" pitchFamily="49" charset="-120"/>
            </a:endParaRPr>
          </a:p>
          <a:p>
            <a:r>
              <a:rPr lang="zh-TW" altLang="en-US" sz="2800" dirty="0" smtClean="0">
                <a:solidFill>
                  <a:schemeClr val="tx2">
                    <a:lumMod val="75000"/>
                  </a:schemeClr>
                </a:solidFill>
                <a:latin typeface="文鼎中特毛楷" pitchFamily="49" charset="-120"/>
                <a:ea typeface="文鼎中特毛楷" pitchFamily="49" charset="-120"/>
              </a:rPr>
              <a:t>丘子宏醫師當晚並代表學會致電蔡醫師，蔡醫師解釋新聞所報導並非原意。當即建議他寫一篇聲明稿向媒體澄清。</a:t>
            </a:r>
            <a:endParaRPr lang="en-US" altLang="zh-TW" sz="2800" dirty="0" smtClean="0">
              <a:solidFill>
                <a:schemeClr val="tx2">
                  <a:lumMod val="75000"/>
                </a:schemeClr>
              </a:solidFill>
              <a:latin typeface="文鼎中特毛楷" pitchFamily="49" charset="-120"/>
              <a:ea typeface="文鼎中特毛楷" pitchFamily="49" charset="-120"/>
            </a:endParaRPr>
          </a:p>
          <a:p>
            <a:endParaRPr lang="en-US" altLang="zh-TW" sz="2000" dirty="0" smtClean="0"/>
          </a:p>
          <a:p>
            <a:pPr>
              <a:buNone/>
            </a:pPr>
            <a:endParaRPr lang="zh-TW"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solidFill>
                  <a:schemeClr val="tx2">
                    <a:lumMod val="75000"/>
                  </a:schemeClr>
                </a:solidFill>
                <a:latin typeface="文鼎中特毛楷" pitchFamily="49" charset="-120"/>
                <a:ea typeface="文鼎中特毛楷" pitchFamily="49" charset="-120"/>
              </a:rPr>
              <a:t>危機處理</a:t>
            </a:r>
            <a:r>
              <a:rPr lang="en-US" altLang="zh-TW" dirty="0" smtClean="0">
                <a:solidFill>
                  <a:schemeClr val="tx2">
                    <a:lumMod val="75000"/>
                  </a:schemeClr>
                </a:solidFill>
                <a:latin typeface="文鼎中特毛楷" pitchFamily="49" charset="-120"/>
                <a:ea typeface="文鼎中特毛楷" pitchFamily="49" charset="-120"/>
              </a:rPr>
              <a:t>(2)</a:t>
            </a:r>
            <a:endParaRPr lang="zh-TW" altLang="en-US" dirty="0">
              <a:solidFill>
                <a:schemeClr val="tx2">
                  <a:lumMod val="75000"/>
                </a:schemeClr>
              </a:solidFill>
              <a:latin typeface="文鼎中特毛楷" pitchFamily="49" charset="-120"/>
              <a:ea typeface="文鼎中特毛楷" pitchFamily="49" charset="-120"/>
            </a:endParaRPr>
          </a:p>
        </p:txBody>
      </p:sp>
      <p:sp>
        <p:nvSpPr>
          <p:cNvPr id="3" name="內容版面配置區 2"/>
          <p:cNvSpPr>
            <a:spLocks noGrp="1"/>
          </p:cNvSpPr>
          <p:nvPr>
            <p:ph sz="quarter" idx="1"/>
          </p:nvPr>
        </p:nvSpPr>
        <p:spPr/>
        <p:txBody>
          <a:bodyPr>
            <a:normAutofit fontScale="92500" lnSpcReduction="10000"/>
          </a:bodyPr>
          <a:lstStyle/>
          <a:p>
            <a:endParaRPr lang="en-US" altLang="zh-TW" sz="3200" dirty="0" smtClean="0"/>
          </a:p>
          <a:p>
            <a:pPr>
              <a:buNone/>
            </a:pPr>
            <a:r>
              <a:rPr lang="en-US" altLang="zh-TW" sz="3200" dirty="0" smtClean="0">
                <a:solidFill>
                  <a:schemeClr val="tx2">
                    <a:lumMod val="75000"/>
                  </a:schemeClr>
                </a:solidFill>
                <a:latin typeface="文鼎中特毛楷" pitchFamily="49" charset="-120"/>
                <a:ea typeface="文鼎中特毛楷" pitchFamily="49" charset="-120"/>
              </a:rPr>
              <a:t>2012/02/16</a:t>
            </a:r>
          </a:p>
          <a:p>
            <a:r>
              <a:rPr lang="zh-TW" altLang="zh-TW" sz="3200" dirty="0" smtClean="0">
                <a:solidFill>
                  <a:schemeClr val="tx2">
                    <a:lumMod val="75000"/>
                  </a:schemeClr>
                </a:solidFill>
                <a:latin typeface="文鼎中特毛楷" pitchFamily="49" charset="-120"/>
                <a:ea typeface="文鼎中特毛楷" pitchFamily="49" charset="-120"/>
              </a:rPr>
              <a:t>召開理事會與屈光手術委員會的臨時聯席會議，</a:t>
            </a:r>
            <a:endParaRPr lang="en-US" altLang="zh-TW" sz="3200" dirty="0" smtClean="0">
              <a:solidFill>
                <a:schemeClr val="tx2">
                  <a:lumMod val="75000"/>
                </a:schemeClr>
              </a:solidFill>
              <a:latin typeface="文鼎中特毛楷" pitchFamily="49" charset="-120"/>
              <a:ea typeface="文鼎中特毛楷" pitchFamily="49" charset="-120"/>
            </a:endParaRPr>
          </a:p>
          <a:p>
            <a:r>
              <a:rPr lang="zh-TW" altLang="zh-TW" sz="3200" dirty="0" smtClean="0">
                <a:solidFill>
                  <a:srgbClr val="FF0000"/>
                </a:solidFill>
                <a:latin typeface="文鼎中特毛楷" pitchFamily="49" charset="-120"/>
                <a:ea typeface="文鼎中特毛楷" pitchFamily="49" charset="-120"/>
              </a:rPr>
              <a:t>決定</a:t>
            </a:r>
            <a:r>
              <a:rPr lang="en-US" altLang="zh-TW" sz="3200" dirty="0" smtClean="0">
                <a:solidFill>
                  <a:srgbClr val="FF0000"/>
                </a:solidFill>
                <a:latin typeface="文鼎中特毛楷" pitchFamily="49" charset="-120"/>
                <a:ea typeface="文鼎中特毛楷" pitchFamily="49" charset="-120"/>
              </a:rPr>
              <a:t>2</a:t>
            </a:r>
            <a:r>
              <a:rPr lang="zh-TW" altLang="zh-TW" sz="3200" dirty="0" smtClean="0">
                <a:solidFill>
                  <a:srgbClr val="FF0000"/>
                </a:solidFill>
                <a:latin typeface="文鼎中特毛楷" pitchFamily="49" charset="-120"/>
                <a:ea typeface="文鼎中特毛楷" pitchFamily="49" charset="-120"/>
              </a:rPr>
              <a:t>月</a:t>
            </a:r>
            <a:r>
              <a:rPr lang="en-US" altLang="zh-TW" sz="3200" dirty="0" smtClean="0">
                <a:solidFill>
                  <a:srgbClr val="FF0000"/>
                </a:solidFill>
                <a:latin typeface="文鼎中特毛楷" pitchFamily="49" charset="-120"/>
                <a:ea typeface="文鼎中特毛楷" pitchFamily="49" charset="-120"/>
              </a:rPr>
              <a:t>26</a:t>
            </a:r>
            <a:r>
              <a:rPr lang="zh-TW" altLang="zh-TW" sz="3200" dirty="0" smtClean="0">
                <a:solidFill>
                  <a:srgbClr val="FF0000"/>
                </a:solidFill>
                <a:latin typeface="文鼎中特毛楷" pitchFamily="49" charset="-120"/>
                <a:ea typeface="文鼎中特毛楷" pitchFamily="49" charset="-120"/>
              </a:rPr>
              <a:t>日召開病例討論會，邀請蔡醫師列席說明病例，同時邀請</a:t>
            </a:r>
            <a:r>
              <a:rPr lang="zh-TW" altLang="en-US" sz="3200" dirty="0" smtClean="0">
                <a:solidFill>
                  <a:srgbClr val="FF0000"/>
                </a:solidFill>
                <a:latin typeface="文鼎中特毛楷" pitchFamily="49" charset="-120"/>
                <a:ea typeface="文鼎中特毛楷" pitchFamily="49" charset="-120"/>
              </a:rPr>
              <a:t>衛生主管機關</a:t>
            </a:r>
            <a:r>
              <a:rPr lang="zh-TW" altLang="zh-TW" sz="3200" dirty="0" smtClean="0">
                <a:solidFill>
                  <a:srgbClr val="FF0000"/>
                </a:solidFill>
                <a:latin typeface="文鼎中特毛楷" pitchFamily="49" charset="-120"/>
                <a:ea typeface="文鼎中特毛楷" pitchFamily="49" charset="-120"/>
              </a:rPr>
              <a:t>列席指導</a:t>
            </a:r>
            <a:r>
              <a:rPr lang="zh-TW" altLang="zh-TW" sz="3200" dirty="0" smtClean="0">
                <a:solidFill>
                  <a:schemeClr val="tx2">
                    <a:lumMod val="75000"/>
                  </a:schemeClr>
                </a:solidFill>
                <a:latin typeface="文鼎中特毛楷" pitchFamily="49" charset="-120"/>
                <a:ea typeface="文鼎中特毛楷" pitchFamily="49" charset="-120"/>
              </a:rPr>
              <a:t>。</a:t>
            </a:r>
            <a:endParaRPr lang="en-US" altLang="zh-TW" sz="3200" dirty="0" smtClean="0">
              <a:solidFill>
                <a:schemeClr val="tx2">
                  <a:lumMod val="75000"/>
                </a:schemeClr>
              </a:solidFill>
              <a:latin typeface="文鼎中特毛楷" pitchFamily="49" charset="-120"/>
              <a:ea typeface="文鼎中特毛楷" pitchFamily="49" charset="-120"/>
            </a:endParaRPr>
          </a:p>
          <a:p>
            <a:r>
              <a:rPr lang="zh-TW" altLang="zh-TW" sz="3200" dirty="0" smtClean="0">
                <a:solidFill>
                  <a:schemeClr val="tx2">
                    <a:lumMod val="75000"/>
                  </a:schemeClr>
                </a:solidFill>
                <a:latin typeface="文鼎中特毛楷" pitchFamily="49" charset="-120"/>
                <a:ea typeface="文鼎中特毛楷" pitchFamily="49" charset="-120"/>
              </a:rPr>
              <a:t>處理的目標，希望以理性的角度說服社會大眾和媒體，從學理上找到合理的說法，沈澱下來了解事實的真相。</a:t>
            </a:r>
            <a:endParaRPr lang="en-US" altLang="zh-TW" sz="3200" dirty="0" smtClean="0">
              <a:solidFill>
                <a:schemeClr val="tx2">
                  <a:lumMod val="75000"/>
                </a:schemeClr>
              </a:solidFill>
              <a:latin typeface="文鼎中特毛楷" pitchFamily="49" charset="-120"/>
              <a:ea typeface="文鼎中特毛楷" pitchFamily="49" charset="-120"/>
            </a:endParaRPr>
          </a:p>
          <a:p>
            <a:r>
              <a:rPr lang="zh-TW" altLang="en-US" sz="3200" dirty="0" smtClean="0">
                <a:solidFill>
                  <a:schemeClr val="tx2">
                    <a:lumMod val="75000"/>
                  </a:schemeClr>
                </a:solidFill>
                <a:latin typeface="文鼎中特毛楷" pitchFamily="49" charset="-120"/>
                <a:ea typeface="文鼎中特毛楷" pitchFamily="49" charset="-120"/>
              </a:rPr>
              <a:t>共識：</a:t>
            </a:r>
            <a:r>
              <a:rPr lang="zh-TW" altLang="zh-TW" sz="3200" dirty="0" smtClean="0">
                <a:solidFill>
                  <a:schemeClr val="tx2">
                    <a:lumMod val="75000"/>
                  </a:schemeClr>
                </a:solidFill>
                <a:latin typeface="文鼎中特毛楷" pitchFamily="49" charset="-120"/>
                <a:ea typeface="文鼎中特毛楷" pitchFamily="49" charset="-120"/>
              </a:rPr>
              <a:t>讓媒體漸漸冷卻淡化比較好</a:t>
            </a:r>
            <a:endParaRPr lang="en-US" altLang="zh-TW" sz="3200" dirty="0" smtClean="0">
              <a:solidFill>
                <a:schemeClr val="tx2">
                  <a:lumMod val="75000"/>
                </a:schemeClr>
              </a:solidFill>
              <a:latin typeface="文鼎中特毛楷" pitchFamily="49" charset="-120"/>
              <a:ea typeface="文鼎中特毛楷" pitchFamily="49" charset="-120"/>
            </a:endParaRPr>
          </a:p>
          <a:p>
            <a:endParaRPr lang="zh-TW"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0"/>
            <a:ext cx="8229600" cy="1143000"/>
          </a:xfrm>
        </p:spPr>
        <p:txBody>
          <a:bodyPr>
            <a:normAutofit/>
          </a:bodyPr>
          <a:lstStyle/>
          <a:p>
            <a:pPr algn="ctr"/>
            <a:r>
              <a:rPr lang="zh-TW" altLang="en-US" dirty="0" smtClean="0">
                <a:latin typeface="文鼎中特毛楷" pitchFamily="49" charset="-120"/>
                <a:ea typeface="文鼎中特毛楷" pitchFamily="49" charset="-120"/>
              </a:rPr>
              <a:t>危機處理～後續因應</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395536" y="1700808"/>
            <a:ext cx="8229600" cy="4309939"/>
          </a:xfrm>
        </p:spPr>
        <p:txBody>
          <a:bodyPr>
            <a:normAutofit fontScale="92500" lnSpcReduction="10000"/>
          </a:bodyPr>
          <a:lstStyle/>
          <a:p>
            <a:r>
              <a:rPr lang="en-US" altLang="zh-TW" sz="2000" dirty="0" smtClean="0">
                <a:solidFill>
                  <a:schemeClr val="tx2">
                    <a:lumMod val="75000"/>
                  </a:schemeClr>
                </a:solidFill>
                <a:latin typeface="文鼎中特毛楷" pitchFamily="49" charset="-120"/>
                <a:ea typeface="文鼎中特毛楷" pitchFamily="49" charset="-120"/>
              </a:rPr>
              <a:t>2012/02/16</a:t>
            </a:r>
          </a:p>
          <a:p>
            <a:r>
              <a:rPr lang="zh-TW" altLang="en-US" sz="2000" dirty="0" smtClean="0">
                <a:solidFill>
                  <a:schemeClr val="tx2">
                    <a:lumMod val="75000"/>
                  </a:schemeClr>
                </a:solidFill>
                <a:latin typeface="文鼎中特毛楷" pitchFamily="49" charset="-120"/>
                <a:ea typeface="文鼎中特毛楷" pitchFamily="49" charset="-120"/>
              </a:rPr>
              <a:t>第三天</a:t>
            </a:r>
            <a:r>
              <a:rPr lang="en-US" altLang="zh-TW" sz="2000" dirty="0" smtClean="0">
                <a:solidFill>
                  <a:schemeClr val="tx2">
                    <a:lumMod val="75000"/>
                  </a:schemeClr>
                </a:solidFill>
                <a:latin typeface="文鼎中特毛楷" pitchFamily="49" charset="-120"/>
                <a:ea typeface="文鼎中特毛楷" pitchFamily="49" charset="-120"/>
              </a:rPr>
              <a:t>:</a:t>
            </a:r>
            <a:r>
              <a:rPr lang="zh-TW" altLang="en-US" sz="2000" dirty="0" smtClean="0">
                <a:solidFill>
                  <a:schemeClr val="tx2">
                    <a:lumMod val="75000"/>
                  </a:schemeClr>
                </a:solidFill>
                <a:latin typeface="文鼎中特毛楷" pitchFamily="49" charset="-120"/>
                <a:ea typeface="文鼎中特毛楷" pitchFamily="49" charset="-120"/>
              </a:rPr>
              <a:t>學會召開臨時理事會暨雷射屈光手術委員會聯席會議，會中各人均發表意見，大多同意</a:t>
            </a:r>
            <a:r>
              <a:rPr lang="en-US" altLang="zh-TW" sz="2000" dirty="0" smtClean="0">
                <a:solidFill>
                  <a:schemeClr val="tx2">
                    <a:lumMod val="75000"/>
                  </a:schemeClr>
                </a:solidFill>
                <a:latin typeface="文鼎中特毛楷" pitchFamily="49" charset="-120"/>
                <a:ea typeface="文鼎中特毛楷" pitchFamily="49" charset="-120"/>
              </a:rPr>
              <a:t>”</a:t>
            </a:r>
            <a:r>
              <a:rPr lang="zh-TW" altLang="en-US" sz="2000" dirty="0" smtClean="0">
                <a:solidFill>
                  <a:schemeClr val="tx2">
                    <a:lumMod val="75000"/>
                  </a:schemeClr>
                </a:solidFill>
                <a:latin typeface="文鼎中特毛楷" pitchFamily="49" charset="-120"/>
                <a:ea typeface="文鼎中特毛楷" pitchFamily="49" charset="-120"/>
              </a:rPr>
              <a:t>冷處理</a:t>
            </a:r>
            <a:r>
              <a:rPr lang="en-US" altLang="zh-TW" sz="2000" dirty="0" smtClean="0">
                <a:solidFill>
                  <a:schemeClr val="tx2">
                    <a:lumMod val="75000"/>
                  </a:schemeClr>
                </a:solidFill>
                <a:latin typeface="文鼎中特毛楷" pitchFamily="49" charset="-120"/>
                <a:ea typeface="文鼎中特毛楷" pitchFamily="49" charset="-120"/>
              </a:rPr>
              <a:t>” </a:t>
            </a:r>
            <a:r>
              <a:rPr lang="zh-TW" altLang="en-US" sz="2000" dirty="0" smtClean="0">
                <a:solidFill>
                  <a:schemeClr val="tx2">
                    <a:lumMod val="75000"/>
                  </a:schemeClr>
                </a:solidFill>
                <a:latin typeface="文鼎中特毛楷" pitchFamily="49" charset="-120"/>
                <a:ea typeface="文鼎中特毛楷" pitchFamily="49" charset="-120"/>
              </a:rPr>
              <a:t>，即學會儘可能向社會大眾提供正確資訊，避免提供媒體炒作的材料。</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endParaRPr lang="en-US" altLang="zh-TW" sz="2000" dirty="0" smtClean="0">
              <a:solidFill>
                <a:schemeClr val="tx2">
                  <a:lumMod val="75000"/>
                </a:schemeClr>
              </a:solidFill>
              <a:latin typeface="文鼎中特毛楷" pitchFamily="49" charset="-120"/>
              <a:ea typeface="文鼎中特毛楷" pitchFamily="49" charset="-120"/>
            </a:endParaRPr>
          </a:p>
          <a:p>
            <a:r>
              <a:rPr lang="zh-TW" altLang="en-US" sz="2000" dirty="0" smtClean="0">
                <a:solidFill>
                  <a:schemeClr val="tx2">
                    <a:lumMod val="75000"/>
                  </a:schemeClr>
                </a:solidFill>
                <a:latin typeface="文鼎中特毛楷" pitchFamily="49" charset="-120"/>
                <a:ea typeface="文鼎中特毛楷" pitchFamily="49" charset="-120"/>
              </a:rPr>
              <a:t>所以也指派相關人員參加電視、電台、網站、週</a:t>
            </a:r>
            <a:r>
              <a:rPr lang="zh-TW" altLang="en-US" sz="2000" dirty="0" smtClean="0">
                <a:solidFill>
                  <a:schemeClr val="tx2">
                    <a:lumMod val="75000"/>
                  </a:schemeClr>
                </a:solidFill>
                <a:latin typeface="標楷體" pitchFamily="65" charset="-120"/>
                <a:ea typeface="標楷體" pitchFamily="65" charset="-120"/>
              </a:rPr>
              <a:t>刋</a:t>
            </a:r>
            <a:r>
              <a:rPr lang="zh-TW" altLang="en-US" sz="2000" dirty="0" smtClean="0">
                <a:solidFill>
                  <a:schemeClr val="tx2">
                    <a:lumMod val="75000"/>
                  </a:schemeClr>
                </a:solidFill>
                <a:latin typeface="文鼎中特毛楷" pitchFamily="49" charset="-120"/>
                <a:ea typeface="文鼎中特毛楷" pitchFamily="49" charset="-120"/>
              </a:rPr>
              <a:t>、報紙等活動，積極方面提供正面資料，消極方面也能針對不正確的負面報導加以澄清。</a:t>
            </a:r>
            <a:r>
              <a:rPr lang="en-US" altLang="zh-TW" sz="2000" dirty="0" smtClean="0">
                <a:solidFill>
                  <a:schemeClr val="tx2">
                    <a:lumMod val="75000"/>
                  </a:schemeClr>
                </a:solidFill>
                <a:latin typeface="文鼎中特毛楷" pitchFamily="49" charset="-120"/>
                <a:ea typeface="文鼎中特毛楷" pitchFamily="49" charset="-120"/>
              </a:rPr>
              <a:t>(</a:t>
            </a:r>
            <a:r>
              <a:rPr lang="zh-TW" altLang="en-US" sz="2000" dirty="0" smtClean="0">
                <a:solidFill>
                  <a:schemeClr val="tx2">
                    <a:lumMod val="75000"/>
                  </a:schemeClr>
                </a:solidFill>
                <a:latin typeface="文鼎中特毛楷" pitchFamily="49" charset="-120"/>
                <a:ea typeface="文鼎中特毛楷" pitchFamily="49" charset="-120"/>
              </a:rPr>
              <a:t>民視、新頭殼網路電視、環宇電台、香港壹週</a:t>
            </a:r>
            <a:r>
              <a:rPr lang="zh-TW" altLang="en-US" sz="2000" dirty="0" smtClean="0">
                <a:solidFill>
                  <a:schemeClr val="tx2">
                    <a:lumMod val="75000"/>
                  </a:schemeClr>
                </a:solidFill>
                <a:latin typeface="標楷體" pitchFamily="65" charset="-120"/>
                <a:ea typeface="標楷體" pitchFamily="65" charset="-120"/>
              </a:rPr>
              <a:t>刋</a:t>
            </a:r>
            <a:r>
              <a:rPr lang="zh-TW" altLang="en-US" sz="2000" dirty="0" smtClean="0">
                <a:solidFill>
                  <a:schemeClr val="tx2">
                    <a:lumMod val="75000"/>
                  </a:schemeClr>
                </a:solidFill>
                <a:latin typeface="文鼎中特毛楷" pitchFamily="49" charset="-120"/>
                <a:ea typeface="文鼎中特毛楷" pitchFamily="49" charset="-120"/>
              </a:rPr>
              <a:t>、天下雜誌等都要求採訪</a:t>
            </a:r>
            <a:r>
              <a:rPr lang="en-US" altLang="zh-TW" sz="2000" dirty="0" smtClean="0">
                <a:solidFill>
                  <a:schemeClr val="tx2">
                    <a:lumMod val="75000"/>
                  </a:schemeClr>
                </a:solidFill>
                <a:latin typeface="文鼎中特毛楷" pitchFamily="49" charset="-120"/>
                <a:ea typeface="文鼎中特毛楷" pitchFamily="49" charset="-120"/>
              </a:rPr>
              <a:t>)</a:t>
            </a:r>
            <a:r>
              <a:rPr lang="zh-TW" altLang="en-US" sz="2000" dirty="0" smtClean="0">
                <a:solidFill>
                  <a:schemeClr val="tx2">
                    <a:lumMod val="75000"/>
                  </a:schemeClr>
                </a:solidFill>
                <a:latin typeface="文鼎中特毛楷" pitchFamily="49" charset="-120"/>
                <a:ea typeface="文鼎中特毛楷" pitchFamily="49" charset="-120"/>
              </a:rPr>
              <a:t>。</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endParaRPr lang="en-US" altLang="zh-TW" sz="2000" dirty="0" smtClean="0">
              <a:solidFill>
                <a:schemeClr val="tx2">
                  <a:lumMod val="75000"/>
                </a:schemeClr>
              </a:solidFill>
              <a:latin typeface="文鼎中特毛楷" pitchFamily="49" charset="-120"/>
              <a:ea typeface="文鼎中特毛楷" pitchFamily="49" charset="-120"/>
            </a:endParaRPr>
          </a:p>
          <a:p>
            <a:r>
              <a:rPr lang="zh-TW" altLang="en-US" sz="2000" dirty="0" smtClean="0">
                <a:solidFill>
                  <a:schemeClr val="tx2">
                    <a:lumMod val="75000"/>
                  </a:schemeClr>
                </a:solidFill>
                <a:latin typeface="文鼎中特毛楷" pitchFamily="49" charset="-120"/>
                <a:ea typeface="文鼎中特毛楷" pitchFamily="49" charset="-120"/>
              </a:rPr>
              <a:t>另一方面積極修訂新版手術同意書，向媒體及衛生署證明學會管控手術品質的決心。</a:t>
            </a:r>
            <a:endParaRPr lang="en-US" altLang="zh-TW" sz="2000" dirty="0" smtClean="0">
              <a:solidFill>
                <a:schemeClr val="tx2">
                  <a:lumMod val="75000"/>
                </a:schemeClr>
              </a:solidFill>
              <a:latin typeface="文鼎中特毛楷" pitchFamily="49" charset="-120"/>
              <a:ea typeface="文鼎中特毛楷" pitchFamily="49" charset="-120"/>
            </a:endParaRPr>
          </a:p>
          <a:p>
            <a:endParaRPr lang="en-US" altLang="zh-TW" sz="2000" dirty="0" smtClean="0">
              <a:solidFill>
                <a:schemeClr val="tx2">
                  <a:lumMod val="75000"/>
                </a:schemeClr>
              </a:solidFill>
              <a:latin typeface="文鼎中特毛楷" pitchFamily="49" charset="-120"/>
              <a:ea typeface="文鼎中特毛楷" pitchFamily="49" charset="-120"/>
            </a:endParaRPr>
          </a:p>
          <a:p>
            <a:r>
              <a:rPr lang="zh-TW" altLang="en-US" sz="2000" dirty="0" smtClean="0">
                <a:solidFill>
                  <a:schemeClr val="tx2">
                    <a:lumMod val="75000"/>
                  </a:schemeClr>
                </a:solidFill>
                <a:latin typeface="文鼎中特毛楷" pitchFamily="49" charset="-120"/>
                <a:ea typeface="文鼎中特毛楷" pitchFamily="49" charset="-120"/>
              </a:rPr>
              <a:t>同時決定進一步修訂屈光手術的規範。</a:t>
            </a:r>
            <a:endParaRPr lang="zh-TW" altLang="en-US" sz="2000" dirty="0">
              <a:solidFill>
                <a:schemeClr val="tx2">
                  <a:lumMod val="75000"/>
                </a:schemeClr>
              </a:solidFill>
              <a:latin typeface="文鼎中特毛楷" pitchFamily="49" charset="-120"/>
              <a:ea typeface="文鼎中特毛楷" pitchFamily="49" charset="-12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776000" cy="1143000"/>
          </a:xfrm>
        </p:spPr>
        <p:txBody>
          <a:bodyPr rtlCol="0">
            <a:scene3d>
              <a:camera prst="orthographicFront"/>
              <a:lightRig rig="soft" dir="t"/>
            </a:scene3d>
          </a:bodyPr>
          <a:lstStyle/>
          <a:p>
            <a:pPr eaLnBrk="1" fontAlgn="auto" hangingPunct="1">
              <a:spcAft>
                <a:spcPts val="0"/>
              </a:spcAft>
              <a:defRPr/>
            </a:pPr>
            <a:r>
              <a:rPr lang="zh-TW" dirty="0">
                <a:solidFill>
                  <a:schemeClr val="accent4"/>
                </a:solidFill>
                <a:ea typeface="+mj-ea"/>
              </a:rPr>
              <a:t>雷射近視手術醫師電視激辯</a:t>
            </a:r>
          </a:p>
        </p:txBody>
      </p:sp>
      <p:sp>
        <p:nvSpPr>
          <p:cNvPr id="38915" name="內容版面配置區 2"/>
          <p:cNvSpPr>
            <a:spLocks noGrp="1"/>
          </p:cNvSpPr>
          <p:nvPr>
            <p:ph idx="1"/>
          </p:nvPr>
        </p:nvSpPr>
        <p:spPr/>
        <p:txBody>
          <a:bodyPr/>
          <a:lstStyle/>
          <a:p>
            <a:pPr eaLnBrk="1" hangingPunct="1"/>
            <a:endParaRPr lang="zh-TW" altLang="en-US" smtClean="0"/>
          </a:p>
        </p:txBody>
      </p:sp>
      <p:pic>
        <p:nvPicPr>
          <p:cNvPr id="38916"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76388" y="1773238"/>
            <a:ext cx="5991225"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00078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776000" cy="1143000"/>
          </a:xfrm>
        </p:spPr>
        <p:txBody>
          <a:bodyPr rtlCol="0">
            <a:scene3d>
              <a:camera prst="orthographicFront"/>
              <a:lightRig rig="soft" dir="t"/>
            </a:scene3d>
          </a:bodyPr>
          <a:lstStyle/>
          <a:p>
            <a:pPr eaLnBrk="1" fontAlgn="auto" hangingPunct="1">
              <a:spcAft>
                <a:spcPts val="0"/>
              </a:spcAft>
              <a:defRPr/>
            </a:pPr>
            <a:r>
              <a:rPr lang="zh-TW" dirty="0" smtClean="0">
                <a:solidFill>
                  <a:schemeClr val="accent4"/>
                </a:solidFill>
                <a:ea typeface="+mj-ea"/>
              </a:rPr>
              <a:t>主持人</a:t>
            </a:r>
            <a:endParaRPr lang="zh-TW" dirty="0">
              <a:solidFill>
                <a:schemeClr val="accent4"/>
              </a:solidFill>
              <a:ea typeface="+mj-ea"/>
            </a:endParaRPr>
          </a:p>
        </p:txBody>
      </p:sp>
      <p:sp>
        <p:nvSpPr>
          <p:cNvPr id="39939" name="Text Box 4"/>
          <p:cNvSpPr txBox="1">
            <a:spLocks noChangeArrowheads="1"/>
          </p:cNvSpPr>
          <p:nvPr/>
        </p:nvSpPr>
        <p:spPr bwMode="auto">
          <a:xfrm>
            <a:off x="1476375" y="6308725"/>
            <a:ext cx="10985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a:hlinkClick r:id="rId3" action="ppaction://hlinkfile"/>
              </a:rPr>
              <a:t>影片播放</a:t>
            </a:r>
            <a:endParaRPr lang="zh-TW" altLang="en-US"/>
          </a:p>
        </p:txBody>
      </p:sp>
      <p:pic>
        <p:nvPicPr>
          <p:cNvPr id="27653" name="00.wmv">
            <a:hlinkClick r:id="" action="ppaction://media"/>
          </p:cNvPr>
          <p:cNvPicPr>
            <a:picLocks noRot="1" noChangeAspect="1" noChangeArrowheads="1"/>
          </p:cNvPicPr>
          <p:nvPr>
            <a:vide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7813" y="1412875"/>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632233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9375" fill="hold"/>
                                        <p:tgtEl>
                                          <p:spTgt spid="2765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7653"/>
                </p:tgtEl>
              </p:cMediaNode>
            </p:video>
            <p:seq concurrent="1" nextAc="seek">
              <p:cTn id="8" restart="whenNotActive" fill="hold" evtFilter="cancelBubble" nodeType="interactiveSeq">
                <p:stCondLst>
                  <p:cond evt="onClick" delay="0">
                    <p:tgtEl>
                      <p:spTgt spid="2765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7653"/>
                                        </p:tgtEl>
                                      </p:cBhvr>
                                    </p:cmd>
                                  </p:childTnLst>
                                </p:cTn>
                              </p:par>
                            </p:childTnLst>
                          </p:cTn>
                        </p:par>
                      </p:childTnLst>
                    </p:cTn>
                  </p:par>
                </p:childTnLst>
              </p:cTn>
              <p:nextCondLst>
                <p:cond evt="onClick" delay="0">
                  <p:tgtEl>
                    <p:spTgt spid="2765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776000" cy="1143000"/>
          </a:xfrm>
        </p:spPr>
        <p:txBody>
          <a:bodyPr rtlCol="0">
            <a:scene3d>
              <a:camera prst="orthographicFront"/>
              <a:lightRig rig="soft" dir="t"/>
            </a:scene3d>
          </a:bodyPr>
          <a:lstStyle/>
          <a:p>
            <a:pPr eaLnBrk="1" fontAlgn="auto" hangingPunct="1">
              <a:spcAft>
                <a:spcPts val="0"/>
              </a:spcAft>
              <a:defRPr/>
            </a:pPr>
            <a:r>
              <a:rPr lang="zh-TW" dirty="0" smtClean="0">
                <a:solidFill>
                  <a:schemeClr val="accent4"/>
                </a:solidFill>
                <a:ea typeface="+mj-ea"/>
              </a:rPr>
              <a:t>蔡瑞芳醫師</a:t>
            </a:r>
            <a:endParaRPr lang="zh-TW" dirty="0">
              <a:solidFill>
                <a:schemeClr val="accent4"/>
              </a:solidFill>
              <a:ea typeface="+mj-ea"/>
            </a:endParaRPr>
          </a:p>
        </p:txBody>
      </p:sp>
      <p:sp>
        <p:nvSpPr>
          <p:cNvPr id="40963" name="Text Box 4"/>
          <p:cNvSpPr txBox="1">
            <a:spLocks noChangeArrowheads="1"/>
          </p:cNvSpPr>
          <p:nvPr/>
        </p:nvSpPr>
        <p:spPr bwMode="auto">
          <a:xfrm>
            <a:off x="1476375" y="6308725"/>
            <a:ext cx="10985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a:hlinkClick r:id="rId3" action="ppaction://hlinkfile"/>
              </a:rPr>
              <a:t>影片播放</a:t>
            </a:r>
            <a:endParaRPr lang="zh-TW" altLang="en-US"/>
          </a:p>
        </p:txBody>
      </p:sp>
      <p:pic>
        <p:nvPicPr>
          <p:cNvPr id="28677" name="01.wmv">
            <a:hlinkClick r:id="" action="ppaction://media"/>
          </p:cNvPr>
          <p:cNvPicPr>
            <a:picLocks noRot="1" noChangeAspect="1" noChangeArrowheads="1"/>
          </p:cNvPicPr>
          <p:nvPr>
            <a:vide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7813" y="1484313"/>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220387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95828" fill="hold"/>
                                        <p:tgtEl>
                                          <p:spTgt spid="2867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8677"/>
                </p:tgtEl>
              </p:cMediaNode>
            </p:video>
            <p:seq concurrent="1" nextAc="seek">
              <p:cTn id="8" restart="whenNotActive" fill="hold" evtFilter="cancelBubble" nodeType="interactiveSeq">
                <p:stCondLst>
                  <p:cond evt="onClick" delay="0">
                    <p:tgtEl>
                      <p:spTgt spid="2867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8677"/>
                                        </p:tgtEl>
                                      </p:cBhvr>
                                    </p:cmd>
                                  </p:childTnLst>
                                </p:cTn>
                              </p:par>
                            </p:childTnLst>
                          </p:cTn>
                        </p:par>
                      </p:childTnLst>
                    </p:cTn>
                  </p:par>
                </p:childTnLst>
              </p:cTn>
              <p:nextCondLst>
                <p:cond evt="onClick" delay="0">
                  <p:tgtEl>
                    <p:spTgt spid="28677"/>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776000" cy="1143000"/>
          </a:xfrm>
        </p:spPr>
        <p:txBody>
          <a:bodyPr rtlCol="0">
            <a:scene3d>
              <a:camera prst="orthographicFront"/>
              <a:lightRig rig="soft" dir="t"/>
            </a:scene3d>
          </a:bodyPr>
          <a:lstStyle/>
          <a:p>
            <a:pPr eaLnBrk="1" fontAlgn="auto" hangingPunct="1">
              <a:spcAft>
                <a:spcPts val="0"/>
              </a:spcAft>
              <a:defRPr/>
            </a:pPr>
            <a:r>
              <a:rPr lang="zh-TW" dirty="0" smtClean="0">
                <a:solidFill>
                  <a:schemeClr val="accent4"/>
                </a:solidFill>
                <a:ea typeface="+mj-ea"/>
              </a:rPr>
              <a:t>林逸民醫師</a:t>
            </a:r>
            <a:endParaRPr lang="zh-TW" dirty="0">
              <a:solidFill>
                <a:schemeClr val="accent4"/>
              </a:solidFill>
              <a:ea typeface="+mj-ea"/>
            </a:endParaRPr>
          </a:p>
        </p:txBody>
      </p:sp>
      <p:sp>
        <p:nvSpPr>
          <p:cNvPr id="41987" name="Text Box 4"/>
          <p:cNvSpPr txBox="1">
            <a:spLocks noChangeArrowheads="1"/>
          </p:cNvSpPr>
          <p:nvPr/>
        </p:nvSpPr>
        <p:spPr bwMode="auto">
          <a:xfrm>
            <a:off x="1476375" y="6308725"/>
            <a:ext cx="10985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a:hlinkClick r:id="rId3" action="ppaction://hlinkfile"/>
              </a:rPr>
              <a:t>影片播放</a:t>
            </a:r>
            <a:endParaRPr lang="zh-TW" altLang="en-US"/>
          </a:p>
        </p:txBody>
      </p:sp>
      <p:pic>
        <p:nvPicPr>
          <p:cNvPr id="29701" name="04.wmv">
            <a:hlinkClick r:id="" action="ppaction://media"/>
          </p:cNvPr>
          <p:cNvPicPr>
            <a:picLocks noRot="1" noChangeAspect="1" noChangeArrowheads="1"/>
          </p:cNvPicPr>
          <p:nvPr>
            <a:vide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7813" y="1412875"/>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048057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0640" fill="hold"/>
                                        <p:tgtEl>
                                          <p:spTgt spid="2970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701"/>
                </p:tgtEl>
              </p:cMediaNode>
            </p:video>
            <p:seq concurrent="1" nextAc="seek">
              <p:cTn id="8" restart="whenNotActive" fill="hold" evtFilter="cancelBubble" nodeType="interactiveSeq">
                <p:stCondLst>
                  <p:cond evt="onClick" delay="0">
                    <p:tgtEl>
                      <p:spTgt spid="29701"/>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9701"/>
                                        </p:tgtEl>
                                      </p:cBhvr>
                                    </p:cmd>
                                  </p:childTnLst>
                                </p:cTn>
                              </p:par>
                            </p:childTnLst>
                          </p:cTn>
                        </p:par>
                      </p:childTnLst>
                    </p:cTn>
                  </p:par>
                </p:childTnLst>
              </p:cTn>
              <p:nextCondLst>
                <p:cond evt="onClick" delay="0">
                  <p:tgtEl>
                    <p:spTgt spid="29701"/>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776000" cy="1143000"/>
          </a:xfrm>
        </p:spPr>
        <p:txBody>
          <a:bodyPr rtlCol="0">
            <a:scene3d>
              <a:camera prst="orthographicFront"/>
              <a:lightRig rig="soft" dir="t"/>
            </a:scene3d>
          </a:bodyPr>
          <a:lstStyle/>
          <a:p>
            <a:pPr eaLnBrk="1" fontAlgn="auto" hangingPunct="1">
              <a:spcAft>
                <a:spcPts val="0"/>
              </a:spcAft>
              <a:defRPr/>
            </a:pPr>
            <a:r>
              <a:rPr lang="zh-TW" dirty="0" smtClean="0">
                <a:solidFill>
                  <a:schemeClr val="accent4"/>
                </a:solidFill>
                <a:ea typeface="+mj-ea"/>
              </a:rPr>
              <a:t>丘子宏醫師</a:t>
            </a:r>
            <a:endParaRPr lang="zh-TW" dirty="0">
              <a:solidFill>
                <a:schemeClr val="accent4"/>
              </a:solidFill>
              <a:ea typeface="+mj-ea"/>
            </a:endParaRPr>
          </a:p>
        </p:txBody>
      </p:sp>
      <p:sp>
        <p:nvSpPr>
          <p:cNvPr id="43011" name="Text Box 4"/>
          <p:cNvSpPr txBox="1">
            <a:spLocks noChangeArrowheads="1"/>
          </p:cNvSpPr>
          <p:nvPr/>
        </p:nvSpPr>
        <p:spPr bwMode="auto">
          <a:xfrm>
            <a:off x="1476375" y="6308725"/>
            <a:ext cx="10985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a:hlinkClick r:id="rId3" action="ppaction://hlinkfile"/>
              </a:rPr>
              <a:t>影片播放</a:t>
            </a:r>
            <a:endParaRPr lang="zh-TW" altLang="en-US"/>
          </a:p>
        </p:txBody>
      </p:sp>
      <p:pic>
        <p:nvPicPr>
          <p:cNvPr id="30725" name="02.wmv">
            <a:hlinkClick r:id="" action="ppaction://media"/>
          </p:cNvPr>
          <p:cNvPicPr>
            <a:picLocks noRot="1" noChangeAspect="1" noChangeArrowheads="1"/>
          </p:cNvPicPr>
          <p:nvPr>
            <a:vide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7813" y="1412875"/>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397211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4991" fill="hold"/>
                                        <p:tgtEl>
                                          <p:spTgt spid="3072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0725"/>
                </p:tgtEl>
              </p:cMediaNode>
            </p:video>
            <p:seq concurrent="1" nextAc="seek">
              <p:cTn id="8" restart="whenNotActive" fill="hold" evtFilter="cancelBubble" nodeType="interactiveSeq">
                <p:stCondLst>
                  <p:cond evt="onClick" delay="0">
                    <p:tgtEl>
                      <p:spTgt spid="307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0725"/>
                                        </p:tgtEl>
                                      </p:cBhvr>
                                    </p:cmd>
                                  </p:childTnLst>
                                </p:cTn>
                              </p:par>
                            </p:childTnLst>
                          </p:cTn>
                        </p:par>
                      </p:childTnLst>
                    </p:cTn>
                  </p:par>
                </p:childTnLst>
              </p:cTn>
              <p:nextCondLst>
                <p:cond evt="onClick" delay="0">
                  <p:tgtEl>
                    <p:spTgt spid="3072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776000" cy="1143000"/>
          </a:xfrm>
        </p:spPr>
        <p:txBody>
          <a:bodyPr rtlCol="0">
            <a:scene3d>
              <a:camera prst="orthographicFront"/>
              <a:lightRig rig="soft" dir="t"/>
            </a:scene3d>
          </a:bodyPr>
          <a:lstStyle/>
          <a:p>
            <a:pPr eaLnBrk="1" fontAlgn="auto" hangingPunct="1">
              <a:spcAft>
                <a:spcPts val="0"/>
              </a:spcAft>
              <a:defRPr/>
            </a:pPr>
            <a:r>
              <a:rPr lang="zh-TW" dirty="0" smtClean="0">
                <a:solidFill>
                  <a:schemeClr val="accent4"/>
                </a:solidFill>
                <a:ea typeface="+mj-ea"/>
              </a:rPr>
              <a:t>張朝凱醫師</a:t>
            </a:r>
            <a:endParaRPr lang="zh-TW" dirty="0">
              <a:solidFill>
                <a:schemeClr val="accent4"/>
              </a:solidFill>
              <a:ea typeface="+mj-ea"/>
            </a:endParaRPr>
          </a:p>
        </p:txBody>
      </p:sp>
      <p:sp>
        <p:nvSpPr>
          <p:cNvPr id="44035" name="Text Box 4"/>
          <p:cNvSpPr txBox="1">
            <a:spLocks noChangeArrowheads="1"/>
          </p:cNvSpPr>
          <p:nvPr/>
        </p:nvSpPr>
        <p:spPr bwMode="auto">
          <a:xfrm>
            <a:off x="1476375" y="6308725"/>
            <a:ext cx="10985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a:hlinkClick r:id="rId3" action="ppaction://hlinkfile"/>
              </a:rPr>
              <a:t>影片播放</a:t>
            </a:r>
            <a:endParaRPr lang="zh-TW" altLang="en-US"/>
          </a:p>
        </p:txBody>
      </p:sp>
      <p:pic>
        <p:nvPicPr>
          <p:cNvPr id="31749" name="03.wmv">
            <a:hlinkClick r:id="" action="ppaction://media"/>
          </p:cNvPr>
          <p:cNvPicPr>
            <a:picLocks noRot="1" noChangeAspect="1" noChangeArrowheads="1"/>
          </p:cNvPicPr>
          <p:nvPr>
            <a:vide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7813" y="1341438"/>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412226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08628" fill="hold"/>
                                        <p:tgtEl>
                                          <p:spTgt spid="3174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1749"/>
                </p:tgtEl>
              </p:cMediaNode>
            </p:video>
            <p:seq concurrent="1" nextAc="seek">
              <p:cTn id="8" restart="whenNotActive" fill="hold" evtFilter="cancelBubble" nodeType="interactiveSeq">
                <p:stCondLst>
                  <p:cond evt="onClick" delay="0">
                    <p:tgtEl>
                      <p:spTgt spid="3174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1749"/>
                                        </p:tgtEl>
                                      </p:cBhvr>
                                    </p:cmd>
                                  </p:childTnLst>
                                </p:cTn>
                              </p:par>
                            </p:childTnLst>
                          </p:cTn>
                        </p:par>
                      </p:childTnLst>
                    </p:cTn>
                  </p:par>
                </p:childTnLst>
              </p:cTn>
              <p:nextCondLst>
                <p:cond evt="onClick" delay="0">
                  <p:tgtEl>
                    <p:spTgt spid="31749"/>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sz="quarter" idx="1"/>
          </p:nvPr>
        </p:nvSpPr>
        <p:spPr>
          <a:xfrm>
            <a:off x="539552" y="1844824"/>
            <a:ext cx="8229600" cy="4392488"/>
          </a:xfrm>
        </p:spPr>
        <p:txBody>
          <a:bodyPr>
            <a:normAutofit fontScale="32500" lnSpcReduction="20000"/>
          </a:bodyPr>
          <a:lstStyle/>
          <a:p>
            <a:endParaRPr lang="zh-TW" altLang="en-US" dirty="0" smtClean="0"/>
          </a:p>
          <a:p>
            <a:pPr>
              <a:lnSpc>
                <a:spcPct val="120000"/>
              </a:lnSpc>
              <a:spcBef>
                <a:spcPts val="1200"/>
              </a:spcBef>
            </a:pPr>
            <a:r>
              <a:rPr lang="zh-TW" altLang="en-US" sz="5500" dirty="0" smtClean="0">
                <a:solidFill>
                  <a:schemeClr val="tx2">
                    <a:lumMod val="75000"/>
                  </a:schemeClr>
                </a:solidFill>
                <a:latin typeface="文鼎中特毛楷" pitchFamily="49" charset="-120"/>
                <a:ea typeface="文鼎中特毛楷" pitchFamily="49" charset="-120"/>
              </a:rPr>
              <a:t>雷射近視手術</a:t>
            </a:r>
            <a:r>
              <a:rPr lang="en-US" altLang="zh-TW" sz="5500" dirty="0" smtClean="0">
                <a:solidFill>
                  <a:schemeClr val="tx2">
                    <a:lumMod val="75000"/>
                  </a:schemeClr>
                </a:solidFill>
                <a:latin typeface="文鼎中特毛楷" pitchFamily="49" charset="-120"/>
                <a:ea typeface="文鼎中特毛楷" pitchFamily="49" charset="-120"/>
              </a:rPr>
              <a:t>1996</a:t>
            </a:r>
            <a:r>
              <a:rPr lang="zh-TW" altLang="en-US" sz="5500" dirty="0" smtClean="0">
                <a:solidFill>
                  <a:schemeClr val="tx2">
                    <a:lumMod val="75000"/>
                  </a:schemeClr>
                </a:solidFill>
                <a:latin typeface="文鼎中特毛楷" pitchFamily="49" charset="-120"/>
                <a:ea typeface="文鼎中特毛楷" pitchFamily="49" charset="-120"/>
              </a:rPr>
              <a:t>年核准後己有</a:t>
            </a:r>
            <a:r>
              <a:rPr lang="en-US" altLang="zh-TW" sz="5500" dirty="0" smtClean="0">
                <a:solidFill>
                  <a:schemeClr val="tx2">
                    <a:lumMod val="75000"/>
                  </a:schemeClr>
                </a:solidFill>
                <a:latin typeface="文鼎中特毛楷" pitchFamily="49" charset="-120"/>
                <a:ea typeface="文鼎中特毛楷" pitchFamily="49" charset="-120"/>
              </a:rPr>
              <a:t>16</a:t>
            </a:r>
            <a:r>
              <a:rPr lang="zh-TW" altLang="en-US" sz="5500" dirty="0" smtClean="0">
                <a:solidFill>
                  <a:schemeClr val="tx2">
                    <a:lumMod val="75000"/>
                  </a:schemeClr>
                </a:solidFill>
                <a:latin typeface="文鼎中特毛楷" pitchFamily="49" charset="-120"/>
                <a:ea typeface="文鼎中特毛楷" pitchFamily="49" charset="-120"/>
              </a:rPr>
              <a:t>年的歷史，經過眼科醫學會每年屈光手術研習會所訓練核可的</a:t>
            </a:r>
            <a:r>
              <a:rPr lang="zh-TW" altLang="en-US" sz="5500" dirty="0" smtClean="0">
                <a:solidFill>
                  <a:srgbClr val="FF0000"/>
                </a:solidFill>
                <a:latin typeface="文鼎中特毛楷" pitchFamily="49" charset="-120"/>
                <a:ea typeface="文鼎中特毛楷" pitchFamily="49" charset="-120"/>
              </a:rPr>
              <a:t>眼科醫師已有</a:t>
            </a:r>
            <a:r>
              <a:rPr lang="en-US" altLang="zh-TW" sz="5500" dirty="0" smtClean="0">
                <a:solidFill>
                  <a:srgbClr val="FF0000"/>
                </a:solidFill>
                <a:latin typeface="文鼎中特毛楷" pitchFamily="49" charset="-120"/>
                <a:ea typeface="文鼎中特毛楷" pitchFamily="49" charset="-120"/>
              </a:rPr>
              <a:t>500</a:t>
            </a:r>
            <a:r>
              <a:rPr lang="zh-TW" altLang="en-US" sz="5500" dirty="0" smtClean="0">
                <a:solidFill>
                  <a:srgbClr val="FF0000"/>
                </a:solidFill>
                <a:latin typeface="文鼎中特毛楷" pitchFamily="49" charset="-120"/>
                <a:ea typeface="文鼎中特毛楷" pitchFamily="49" charset="-120"/>
              </a:rPr>
              <a:t>名，可施行雷射近視手術的醫院診所也超過</a:t>
            </a:r>
            <a:r>
              <a:rPr lang="en-US" altLang="zh-TW" sz="5500" dirty="0" smtClean="0">
                <a:solidFill>
                  <a:srgbClr val="FF0000"/>
                </a:solidFill>
                <a:latin typeface="文鼎中特毛楷" pitchFamily="49" charset="-120"/>
                <a:ea typeface="文鼎中特毛楷" pitchFamily="49" charset="-120"/>
              </a:rPr>
              <a:t>100</a:t>
            </a:r>
            <a:r>
              <a:rPr lang="zh-TW" altLang="en-US" sz="5500" dirty="0" smtClean="0">
                <a:solidFill>
                  <a:srgbClr val="FF0000"/>
                </a:solidFill>
                <a:latin typeface="文鼎中特毛楷" pitchFamily="49" charset="-120"/>
                <a:ea typeface="文鼎中特毛楷" pitchFamily="49" charset="-120"/>
              </a:rPr>
              <a:t>間，所施行的案例更超過</a:t>
            </a:r>
            <a:r>
              <a:rPr lang="en-US" altLang="zh-TW" sz="5500" dirty="0" smtClean="0">
                <a:solidFill>
                  <a:srgbClr val="FF0000"/>
                </a:solidFill>
                <a:latin typeface="文鼎中特毛楷" pitchFamily="49" charset="-120"/>
                <a:ea typeface="文鼎中特毛楷" pitchFamily="49" charset="-120"/>
              </a:rPr>
              <a:t>20</a:t>
            </a:r>
            <a:r>
              <a:rPr lang="zh-TW" altLang="en-US" sz="5500" dirty="0" smtClean="0">
                <a:solidFill>
                  <a:srgbClr val="FF0000"/>
                </a:solidFill>
                <a:latin typeface="文鼎中特毛楷" pitchFamily="49" charset="-120"/>
                <a:ea typeface="文鼎中特毛楷" pitchFamily="49" charset="-120"/>
              </a:rPr>
              <a:t>萬人</a:t>
            </a:r>
            <a:r>
              <a:rPr lang="zh-TW" altLang="en-US" sz="5500" dirty="0" smtClean="0">
                <a:solidFill>
                  <a:schemeClr val="tx2">
                    <a:lumMod val="75000"/>
                  </a:schemeClr>
                </a:solidFill>
                <a:latin typeface="文鼎中特毛楷" pitchFamily="49" charset="-120"/>
                <a:ea typeface="文鼎中特毛楷" pitchFamily="49" charset="-120"/>
              </a:rPr>
              <a:t>，全世界接受雷射屈光手術已</a:t>
            </a:r>
            <a:r>
              <a:rPr lang="zh-TW" altLang="en-US" sz="5500" dirty="0" smtClean="0">
                <a:solidFill>
                  <a:srgbClr val="FF0000"/>
                </a:solidFill>
                <a:latin typeface="文鼎中特毛楷" pitchFamily="49" charset="-120"/>
                <a:ea typeface="文鼎中特毛楷" pitchFamily="49" charset="-120"/>
              </a:rPr>
              <a:t>超過三千萬案例</a:t>
            </a:r>
            <a:r>
              <a:rPr lang="zh-TW" altLang="en-US" sz="5500" dirty="0" smtClean="0">
                <a:solidFill>
                  <a:schemeClr val="tx2">
                    <a:lumMod val="75000"/>
                  </a:schemeClr>
                </a:solidFill>
                <a:latin typeface="文鼎中特毛楷" pitchFamily="49" charset="-120"/>
                <a:ea typeface="文鼎中特毛楷" pitchFamily="49" charset="-120"/>
              </a:rPr>
              <a:t>。根據台灣眼科醫師之臨床觀察以及澳洲墨爾本大學眼科發表於眼科權威雜誌</a:t>
            </a:r>
            <a:r>
              <a:rPr lang="en-US" altLang="zh-TW" sz="5500" dirty="0" smtClean="0">
                <a:solidFill>
                  <a:schemeClr val="tx2">
                    <a:lumMod val="75000"/>
                  </a:schemeClr>
                </a:solidFill>
                <a:latin typeface="文鼎中特毛楷" pitchFamily="49" charset="-120"/>
                <a:ea typeface="文鼎中特毛楷" pitchFamily="49" charset="-120"/>
              </a:rPr>
              <a:t>(J Cataract Refract Surg. 2010 Oct;36(10):1709-17)</a:t>
            </a:r>
            <a:r>
              <a:rPr lang="zh-TW" altLang="en-US" sz="5500" dirty="0" smtClean="0">
                <a:solidFill>
                  <a:schemeClr val="tx2">
                    <a:lumMod val="75000"/>
                  </a:schemeClr>
                </a:solidFill>
                <a:latin typeface="文鼎中特毛楷" pitchFamily="49" charset="-120"/>
                <a:ea typeface="文鼎中特毛楷" pitchFamily="49" charset="-120"/>
              </a:rPr>
              <a:t>的報告，</a:t>
            </a:r>
            <a:r>
              <a:rPr lang="zh-TW" altLang="en-US" sz="5500" dirty="0" smtClean="0">
                <a:solidFill>
                  <a:srgbClr val="FF0000"/>
                </a:solidFill>
                <a:latin typeface="文鼎中特毛楷" pitchFamily="49" charset="-120"/>
                <a:ea typeface="文鼎中特毛楷" pitchFamily="49" charset="-120"/>
              </a:rPr>
              <a:t>在長達</a:t>
            </a:r>
            <a:r>
              <a:rPr lang="en-US" altLang="zh-TW" sz="5500" dirty="0" smtClean="0">
                <a:solidFill>
                  <a:srgbClr val="FF0000"/>
                </a:solidFill>
                <a:latin typeface="文鼎中特毛楷" pitchFamily="49" charset="-120"/>
                <a:ea typeface="文鼎中特毛楷" pitchFamily="49" charset="-120"/>
              </a:rPr>
              <a:t>13</a:t>
            </a:r>
            <a:r>
              <a:rPr lang="zh-TW" altLang="en-US" sz="5500" dirty="0" smtClean="0">
                <a:solidFill>
                  <a:srgbClr val="FF0000"/>
                </a:solidFill>
                <a:latin typeface="文鼎中特毛楷" pitchFamily="49" charset="-120"/>
                <a:ea typeface="文鼎中特毛楷" pitchFamily="49" charset="-120"/>
              </a:rPr>
              <a:t>年的術後長期追</a:t>
            </a:r>
            <a:r>
              <a:rPr lang="zh-TW" altLang="en-US" sz="5500" b="1" dirty="0" smtClean="0">
                <a:solidFill>
                  <a:srgbClr val="FF0000"/>
                </a:solidFill>
                <a:latin typeface="細明體" pitchFamily="49" charset="-120"/>
                <a:ea typeface="細明體" pitchFamily="49" charset="-120"/>
              </a:rPr>
              <a:t>踪</a:t>
            </a:r>
            <a:r>
              <a:rPr lang="zh-TW" altLang="en-US" sz="5500" dirty="0" smtClean="0">
                <a:solidFill>
                  <a:srgbClr val="FF0000"/>
                </a:solidFill>
                <a:latin typeface="文鼎中特毛楷" pitchFamily="49" charset="-120"/>
                <a:ea typeface="文鼎中特毛楷" pitchFamily="49" charset="-120"/>
              </a:rPr>
              <a:t>，顯示接受雷射屈光手術之病人，其度數在術後一年已達穩定，並且不論術前近視度數高低，都有相同的觀察結果</a:t>
            </a:r>
            <a:r>
              <a:rPr lang="zh-TW" altLang="en-US" sz="5500" dirty="0" smtClean="0">
                <a:solidFill>
                  <a:schemeClr val="tx2">
                    <a:lumMod val="75000"/>
                  </a:schemeClr>
                </a:solidFill>
                <a:latin typeface="文鼎中特毛楷" pitchFamily="49" charset="-120"/>
                <a:ea typeface="文鼎中特毛楷" pitchFamily="49" charset="-120"/>
              </a:rPr>
              <a:t>。這些長時間臨床觀察的研究報告，證實了雷射屈光手術術後的穩定性。因此眼科醫學會認為雷射屈光手術在度數長期穩定度而言是可以信賴的，請民眾放心。但是</a:t>
            </a:r>
            <a:r>
              <a:rPr lang="zh-TW" altLang="en-US" sz="5500" dirty="0" smtClean="0">
                <a:solidFill>
                  <a:srgbClr val="FF0000"/>
                </a:solidFill>
                <a:latin typeface="文鼎中特毛楷" pitchFamily="49" charset="-120"/>
                <a:ea typeface="文鼎中特毛楷" pitchFamily="49" charset="-120"/>
              </a:rPr>
              <a:t>因為近視族群本身就是視網膜病變、青光眼、白內障的好發族群，隨著年紀的增加，這些疾病產生的可能性逐漸升高</a:t>
            </a:r>
            <a:r>
              <a:rPr lang="zh-TW" altLang="en-US" sz="5500" dirty="0" smtClean="0">
                <a:solidFill>
                  <a:schemeClr val="tx2">
                    <a:lumMod val="75000"/>
                  </a:schemeClr>
                </a:solidFill>
                <a:latin typeface="文鼎中特毛楷" pitchFamily="49" charset="-120"/>
                <a:ea typeface="文鼎中特毛楷" pitchFamily="49" charset="-120"/>
              </a:rPr>
              <a:t>，因此經由合格的眼科專科醫師執行詳細術前檢查和定期術後追蹤，提早發現這些疾病並治療，才是保障屈光手術後視力穩定和成功的不二法門。 </a:t>
            </a:r>
          </a:p>
        </p:txBody>
      </p:sp>
      <p:sp>
        <p:nvSpPr>
          <p:cNvPr id="4" name="矩形 3"/>
          <p:cNvSpPr/>
          <p:nvPr/>
        </p:nvSpPr>
        <p:spPr>
          <a:xfrm>
            <a:off x="899592" y="404664"/>
            <a:ext cx="7272808" cy="615553"/>
          </a:xfrm>
          <a:prstGeom prst="rect">
            <a:avLst/>
          </a:prstGeom>
        </p:spPr>
        <p:txBody>
          <a:bodyPr wrap="square">
            <a:spAutoFit/>
          </a:bodyPr>
          <a:lstStyle/>
          <a:p>
            <a:pPr marL="320040" lvl="0" indent="-320040" algn="ctr">
              <a:spcBef>
                <a:spcPts val="700"/>
              </a:spcBef>
              <a:buClr>
                <a:srgbClr val="DD8047"/>
              </a:buClr>
              <a:buSzPct val="60000"/>
            </a:pPr>
            <a:r>
              <a:rPr lang="zh-TW" altLang="en-US" sz="3400" dirty="0" smtClean="0">
                <a:solidFill>
                  <a:schemeClr val="tx2">
                    <a:lumMod val="75000"/>
                  </a:schemeClr>
                </a:solidFill>
                <a:latin typeface="文鼎中特毛楷" pitchFamily="49" charset="-120"/>
                <a:ea typeface="文鼎中特毛楷" pitchFamily="49" charset="-120"/>
              </a:rPr>
              <a:t>對雷射屈光手術安全性之聲明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台灣雷射屈光手術簡介</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971600" y="1988841"/>
            <a:ext cx="7488832" cy="4176464"/>
          </a:xfrm>
        </p:spPr>
        <p:txBody>
          <a:bodyPr>
            <a:normAutofit/>
          </a:bodyPr>
          <a:lstStyle/>
          <a:p>
            <a:r>
              <a:rPr lang="en-US" altLang="zh-TW" sz="2800" dirty="0" smtClean="0">
                <a:solidFill>
                  <a:schemeClr val="tx2"/>
                </a:solidFill>
                <a:latin typeface="文鼎中特毛楷" pitchFamily="49" charset="-120"/>
                <a:ea typeface="文鼎中特毛楷" pitchFamily="49" charset="-120"/>
              </a:rPr>
              <a:t>1996</a:t>
            </a:r>
            <a:r>
              <a:rPr lang="zh-TW" altLang="en-US" sz="2800" dirty="0" smtClean="0">
                <a:solidFill>
                  <a:schemeClr val="tx2"/>
                </a:solidFill>
                <a:latin typeface="文鼎中特毛楷" pitchFamily="49" charset="-120"/>
                <a:ea typeface="文鼎中特毛楷" pitchFamily="49" charset="-120"/>
              </a:rPr>
              <a:t>年核准 </a:t>
            </a:r>
            <a:r>
              <a:rPr lang="en-US" altLang="zh-TW" sz="2800" dirty="0" smtClean="0">
                <a:solidFill>
                  <a:schemeClr val="tx2"/>
                </a:solidFill>
                <a:latin typeface="文鼎中特毛楷" pitchFamily="49" charset="-120"/>
                <a:ea typeface="文鼎中特毛楷" pitchFamily="49" charset="-120"/>
              </a:rPr>
              <a:t>LASIK</a:t>
            </a:r>
            <a:r>
              <a:rPr lang="zh-TW" altLang="en-US" sz="2800" dirty="0" smtClean="0">
                <a:solidFill>
                  <a:schemeClr val="tx2"/>
                </a:solidFill>
                <a:latin typeface="文鼎中特毛楷" pitchFamily="49" charset="-120"/>
                <a:ea typeface="文鼎中特毛楷" pitchFamily="49" charset="-120"/>
              </a:rPr>
              <a:t>手術</a:t>
            </a:r>
            <a:endParaRPr lang="en-US" altLang="zh-TW" sz="2800" dirty="0" smtClean="0">
              <a:solidFill>
                <a:schemeClr val="tx2"/>
              </a:solidFill>
              <a:latin typeface="文鼎中特毛楷" pitchFamily="49" charset="-120"/>
              <a:ea typeface="文鼎中特毛楷" pitchFamily="49" charset="-120"/>
            </a:endParaRPr>
          </a:p>
          <a:p>
            <a:r>
              <a:rPr lang="en-US" altLang="zh-TW" sz="2800" dirty="0" smtClean="0">
                <a:solidFill>
                  <a:schemeClr val="tx2"/>
                </a:solidFill>
                <a:latin typeface="文鼎中特毛楷" pitchFamily="49" charset="-120"/>
                <a:ea typeface="文鼎中特毛楷" pitchFamily="49" charset="-120"/>
              </a:rPr>
              <a:t>1999</a:t>
            </a:r>
            <a:r>
              <a:rPr lang="zh-TW" altLang="en-US" sz="2800" dirty="0" smtClean="0">
                <a:solidFill>
                  <a:schemeClr val="tx2"/>
                </a:solidFill>
                <a:latin typeface="文鼎中特毛楷" pitchFamily="49" charset="-120"/>
                <a:ea typeface="文鼎中特毛楷" pitchFamily="49" charset="-120"/>
              </a:rPr>
              <a:t>年全面開放雷射屈光手術</a:t>
            </a:r>
            <a:endParaRPr lang="en-US" altLang="zh-TW" sz="2800" dirty="0" smtClean="0">
              <a:solidFill>
                <a:schemeClr val="tx2"/>
              </a:solidFill>
              <a:latin typeface="文鼎中特毛楷" pitchFamily="49" charset="-120"/>
              <a:ea typeface="文鼎中特毛楷" pitchFamily="49" charset="-120"/>
            </a:endParaRPr>
          </a:p>
          <a:p>
            <a:r>
              <a:rPr lang="en-US" altLang="zh-TW" sz="2800" dirty="0" smtClean="0">
                <a:solidFill>
                  <a:schemeClr val="tx2"/>
                </a:solidFill>
                <a:latin typeface="文鼎中特毛楷" pitchFamily="49" charset="-120"/>
                <a:ea typeface="文鼎中特毛楷" pitchFamily="49" charset="-120"/>
              </a:rPr>
              <a:t>2000</a:t>
            </a:r>
            <a:r>
              <a:rPr lang="zh-TW" altLang="en-US" sz="2800" dirty="0" smtClean="0">
                <a:solidFill>
                  <a:schemeClr val="tx2"/>
                </a:solidFill>
                <a:latin typeface="文鼎中特毛楷" pitchFamily="49" charset="-120"/>
                <a:ea typeface="文鼎中特毛楷" pitchFamily="49" charset="-120"/>
              </a:rPr>
              <a:t>年後雷射手術中心超過</a:t>
            </a:r>
            <a:r>
              <a:rPr lang="en-US" altLang="zh-TW" sz="2800" dirty="0" smtClean="0">
                <a:solidFill>
                  <a:schemeClr val="tx2"/>
                </a:solidFill>
                <a:latin typeface="文鼎中特毛楷" pitchFamily="49" charset="-120"/>
                <a:ea typeface="文鼎中特毛楷" pitchFamily="49" charset="-120"/>
              </a:rPr>
              <a:t>100</a:t>
            </a:r>
            <a:r>
              <a:rPr lang="zh-TW" altLang="en-US" sz="2800" dirty="0" smtClean="0">
                <a:solidFill>
                  <a:schemeClr val="tx2"/>
                </a:solidFill>
                <a:latin typeface="文鼎中特毛楷" pitchFamily="49" charset="-120"/>
                <a:ea typeface="文鼎中特毛楷" pitchFamily="49" charset="-120"/>
              </a:rPr>
              <a:t>所</a:t>
            </a:r>
            <a:endParaRPr lang="en-US" altLang="zh-TW" sz="2800" dirty="0" smtClean="0">
              <a:solidFill>
                <a:schemeClr val="tx2"/>
              </a:solidFill>
              <a:latin typeface="文鼎中特毛楷" pitchFamily="49" charset="-120"/>
              <a:ea typeface="文鼎中特毛楷" pitchFamily="49" charset="-120"/>
            </a:endParaRPr>
          </a:p>
          <a:p>
            <a:r>
              <a:rPr lang="zh-TW" altLang="en-US" sz="2800" dirty="0" smtClean="0">
                <a:solidFill>
                  <a:schemeClr val="tx2"/>
                </a:solidFill>
                <a:latin typeface="文鼎中特毛楷" pitchFamily="49" charset="-120"/>
                <a:ea typeface="文鼎中特毛楷" pitchFamily="49" charset="-120"/>
              </a:rPr>
              <a:t>手術中心可分為三種形態：</a:t>
            </a:r>
            <a:endParaRPr lang="en-US" altLang="zh-TW" sz="2800" dirty="0" smtClean="0">
              <a:solidFill>
                <a:schemeClr val="tx2"/>
              </a:solidFill>
              <a:latin typeface="文鼎中特毛楷" pitchFamily="49" charset="-120"/>
              <a:ea typeface="文鼎中特毛楷" pitchFamily="49" charset="-120"/>
            </a:endParaRPr>
          </a:p>
          <a:p>
            <a:pPr>
              <a:buNone/>
            </a:pPr>
            <a:r>
              <a:rPr lang="en-US" altLang="zh-TW" sz="2800" dirty="0" smtClean="0">
                <a:solidFill>
                  <a:schemeClr val="tx2"/>
                </a:solidFill>
                <a:latin typeface="文鼎中特毛楷" pitchFamily="49" charset="-120"/>
                <a:ea typeface="文鼎中特毛楷" pitchFamily="49" charset="-120"/>
              </a:rPr>
              <a:t>    </a:t>
            </a:r>
            <a:r>
              <a:rPr lang="zh-TW" altLang="en-US" sz="2800" dirty="0" smtClean="0">
                <a:solidFill>
                  <a:schemeClr val="tx2"/>
                </a:solidFill>
                <a:latin typeface="文鼎中特毛楷" pitchFamily="49" charset="-120"/>
                <a:ea typeface="文鼎中特毛楷" pitchFamily="49" charset="-120"/>
              </a:rPr>
              <a:t>醫院附設、大型連鎖、私人診所</a:t>
            </a:r>
            <a:endParaRPr lang="en-US" altLang="zh-TW" sz="2800" dirty="0" smtClean="0">
              <a:solidFill>
                <a:schemeClr val="tx2"/>
              </a:solidFill>
              <a:latin typeface="文鼎中特毛楷" pitchFamily="49" charset="-120"/>
              <a:ea typeface="文鼎中特毛楷" pitchFamily="49" charset="-120"/>
            </a:endParaRPr>
          </a:p>
          <a:p>
            <a:r>
              <a:rPr lang="zh-TW" altLang="en-US" sz="2800" dirty="0" smtClean="0">
                <a:solidFill>
                  <a:schemeClr val="tx2"/>
                </a:solidFill>
                <a:latin typeface="文鼎中特毛楷" pitchFamily="49" charset="-120"/>
                <a:ea typeface="文鼎中特毛楷" pitchFamily="49" charset="-120"/>
              </a:rPr>
              <a:t>估計歷年手術人數約</a:t>
            </a:r>
            <a:r>
              <a:rPr lang="en-US" altLang="zh-TW" sz="2800" dirty="0" smtClean="0">
                <a:solidFill>
                  <a:schemeClr val="tx2"/>
                </a:solidFill>
                <a:latin typeface="文鼎中特毛楷" pitchFamily="49" charset="-120"/>
                <a:ea typeface="文鼎中特毛楷" pitchFamily="49" charset="-120"/>
              </a:rPr>
              <a:t>20</a:t>
            </a:r>
            <a:r>
              <a:rPr lang="zh-TW" altLang="en-US" sz="2800" dirty="0" smtClean="0">
                <a:solidFill>
                  <a:schemeClr val="tx2"/>
                </a:solidFill>
                <a:latin typeface="文鼎中特毛楷" pitchFamily="49" charset="-120"/>
                <a:ea typeface="文鼎中特毛楷" pitchFamily="49" charset="-120"/>
              </a:rPr>
              <a:t>萬</a:t>
            </a:r>
            <a:r>
              <a:rPr lang="en-US" altLang="zh-TW" sz="2800" dirty="0" smtClean="0">
                <a:solidFill>
                  <a:schemeClr val="tx2"/>
                </a:solidFill>
                <a:latin typeface="文鼎中特毛楷" pitchFamily="49" charset="-120"/>
                <a:ea typeface="文鼎中特毛楷" pitchFamily="49" charset="-120"/>
              </a:rPr>
              <a:t>~30</a:t>
            </a:r>
            <a:r>
              <a:rPr lang="zh-TW" altLang="en-US" sz="2800" dirty="0" smtClean="0">
                <a:solidFill>
                  <a:schemeClr val="tx2"/>
                </a:solidFill>
                <a:latin typeface="文鼎中特毛楷" pitchFamily="49" charset="-120"/>
                <a:ea typeface="文鼎中特毛楷" pitchFamily="49" charset="-120"/>
              </a:rPr>
              <a:t>萬</a:t>
            </a:r>
            <a:r>
              <a:rPr lang="en-US" altLang="zh-TW" sz="2800" dirty="0" smtClean="0">
                <a:solidFill>
                  <a:schemeClr val="tx2"/>
                </a:solidFill>
                <a:latin typeface="文鼎中特毛楷" pitchFamily="49" charset="-120"/>
                <a:ea typeface="文鼎中特毛楷" pitchFamily="49" charset="-120"/>
              </a:rPr>
              <a:t>(2-3</a:t>
            </a:r>
            <a:r>
              <a:rPr lang="zh-TW" altLang="en-US" sz="2800" dirty="0" smtClean="0">
                <a:solidFill>
                  <a:schemeClr val="tx2"/>
                </a:solidFill>
                <a:latin typeface="文鼎中特毛楷" pitchFamily="49" charset="-120"/>
                <a:ea typeface="文鼎中特毛楷" pitchFamily="49" charset="-120"/>
              </a:rPr>
              <a:t>萬</a:t>
            </a:r>
            <a:r>
              <a:rPr lang="en-US" altLang="zh-TW" sz="2800" dirty="0" smtClean="0">
                <a:solidFill>
                  <a:schemeClr val="tx2"/>
                </a:solidFill>
                <a:latin typeface="文鼎中特毛楷" pitchFamily="49" charset="-120"/>
                <a:ea typeface="文鼎中特毛楷" pitchFamily="49" charset="-120"/>
              </a:rPr>
              <a:t>/year)</a:t>
            </a:r>
          </a:p>
          <a:p>
            <a:r>
              <a:rPr lang="zh-TW" altLang="en-US" sz="2800" dirty="0" smtClean="0">
                <a:solidFill>
                  <a:schemeClr val="tx2"/>
                </a:solidFill>
                <a:latin typeface="文鼎中特毛楷" pitchFamily="49" charset="-120"/>
                <a:ea typeface="文鼎中特毛楷" pitchFamily="49" charset="-120"/>
              </a:rPr>
              <a:t>近年來大致維持穩定</a:t>
            </a:r>
            <a:endParaRPr lang="en-US" altLang="zh-TW" sz="2800" dirty="0" smtClean="0">
              <a:solidFill>
                <a:schemeClr val="tx2"/>
              </a:solidFill>
              <a:latin typeface="文鼎中特毛楷" pitchFamily="49" charset="-120"/>
              <a:ea typeface="文鼎中特毛楷" pitchFamily="49" charset="-120"/>
            </a:endParaRPr>
          </a:p>
          <a:p>
            <a:endParaRPr lang="zh-TW" alt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endParaRPr lang="zh-TW" smtClean="0">
              <a:ln>
                <a:noFill/>
              </a:ln>
              <a:effectLst>
                <a:outerShdw blurRad="38100" dist="38100" dir="2700000" algn="tl">
                  <a:srgbClr val="000000"/>
                </a:outerShdw>
              </a:effectLst>
            </a:endParaRPr>
          </a:p>
        </p:txBody>
      </p:sp>
      <p:sp>
        <p:nvSpPr>
          <p:cNvPr id="36867" name="內容版面配置區 2"/>
          <p:cNvSpPr>
            <a:spLocks noGrp="1"/>
          </p:cNvSpPr>
          <p:nvPr>
            <p:ph idx="1"/>
          </p:nvPr>
        </p:nvSpPr>
        <p:spPr/>
        <p:txBody>
          <a:bodyPr/>
          <a:lstStyle/>
          <a:p>
            <a:pPr eaLnBrk="1" hangingPunct="1"/>
            <a:endParaRPr lang="zh-TW" altLang="en-US" smtClean="0"/>
          </a:p>
        </p:txBody>
      </p:sp>
      <p:pic>
        <p:nvPicPr>
          <p:cNvPr id="36868" name="Picture 2" descr="C:\Users\Alan\Desktop\新增資料夾 (5)\2012-04-05_005516.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0825" y="22225"/>
            <a:ext cx="8685213" cy="84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69" name="Picture 3" descr="C:\Users\Alan\Desktop\新增資料夾 (5)\2012-04-05_005225.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828675"/>
            <a:ext cx="8685213" cy="7285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文字方塊 5"/>
          <p:cNvSpPr txBox="1"/>
          <p:nvPr/>
        </p:nvSpPr>
        <p:spPr>
          <a:xfrm>
            <a:off x="1143000" y="142875"/>
            <a:ext cx="1143000" cy="369888"/>
          </a:xfrm>
          <a:prstGeom prst="rect">
            <a:avLst/>
          </a:prstGeom>
          <a:solidFill>
            <a:schemeClr val="tx1"/>
          </a:solidFill>
          <a:ln>
            <a:solidFill>
              <a:schemeClr val="bg2">
                <a:lumMod val="60000"/>
                <a:lumOff val="40000"/>
              </a:schemeClr>
            </a:solidFill>
          </a:ln>
        </p:spPr>
        <p:txBody>
          <a:bodyPr>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r>
              <a:rPr kumimoji="0" lang="zh-TW" altLang="en-US">
                <a:solidFill>
                  <a:srgbClr val="558ED5"/>
                </a:solidFill>
                <a:latin typeface="Microsoft JhengHei" pitchFamily="34" charset="-120"/>
                <a:ea typeface="Microsoft JhengHei" pitchFamily="34" charset="-120"/>
              </a:rPr>
              <a:t>台灣</a:t>
            </a:r>
          </a:p>
        </p:txBody>
      </p:sp>
      <p:sp>
        <p:nvSpPr>
          <p:cNvPr id="7" name="文字方塊 6"/>
          <p:cNvSpPr txBox="1"/>
          <p:nvPr/>
        </p:nvSpPr>
        <p:spPr>
          <a:xfrm>
            <a:off x="1071563" y="803275"/>
            <a:ext cx="846137" cy="369888"/>
          </a:xfrm>
          <a:prstGeom prst="rect">
            <a:avLst/>
          </a:prstGeom>
          <a:solidFill>
            <a:schemeClr val="tx1"/>
          </a:solidFill>
          <a:ln>
            <a:solidFill>
              <a:schemeClr val="bg2">
                <a:lumMod val="60000"/>
                <a:lumOff val="40000"/>
              </a:schemeClr>
            </a:solidFill>
          </a:ln>
        </p:spPr>
        <p:txBody>
          <a:bodyPr>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r>
              <a:rPr kumimoji="0" lang="zh-TW" altLang="en-US">
                <a:solidFill>
                  <a:srgbClr val="558ED5"/>
                </a:solidFill>
                <a:latin typeface="Microsoft JhengHei" pitchFamily="34" charset="-120"/>
                <a:ea typeface="Microsoft JhengHei" pitchFamily="34" charset="-120"/>
              </a:rPr>
              <a:t>台灣</a:t>
            </a:r>
          </a:p>
        </p:txBody>
      </p:sp>
      <p:sp>
        <p:nvSpPr>
          <p:cNvPr id="8" name="文字方塊 7"/>
          <p:cNvSpPr txBox="1"/>
          <p:nvPr/>
        </p:nvSpPr>
        <p:spPr>
          <a:xfrm>
            <a:off x="1071563" y="1689100"/>
            <a:ext cx="846137" cy="368300"/>
          </a:xfrm>
          <a:prstGeom prst="rect">
            <a:avLst/>
          </a:prstGeom>
          <a:solidFill>
            <a:schemeClr val="tx1"/>
          </a:solidFill>
          <a:ln>
            <a:solidFill>
              <a:schemeClr val="bg2">
                <a:lumMod val="60000"/>
                <a:lumOff val="40000"/>
              </a:schemeClr>
            </a:solidFill>
          </a:ln>
        </p:spPr>
        <p:txBody>
          <a:bodyPr>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r>
              <a:rPr kumimoji="0" lang="zh-TW" altLang="en-US">
                <a:solidFill>
                  <a:srgbClr val="558ED5"/>
                </a:solidFill>
                <a:latin typeface="Microsoft JhengHei" pitchFamily="34" charset="-120"/>
                <a:ea typeface="Microsoft JhengHei" pitchFamily="34" charset="-120"/>
              </a:rPr>
              <a:t>台灣</a:t>
            </a:r>
          </a:p>
        </p:txBody>
      </p:sp>
    </p:spTree>
    <p:extLst>
      <p:ext uri="{BB962C8B-B14F-4D97-AF65-F5344CB8AC3E}">
        <p14:creationId xmlns:p14="http://schemas.microsoft.com/office/powerpoint/2010/main" xmlns="" val="22385444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dirty="0" smtClean="0">
                <a:latin typeface="文鼎中特毛楷" pitchFamily="49" charset="-120"/>
                <a:ea typeface="文鼎中特毛楷" pitchFamily="49" charset="-120"/>
              </a:rPr>
              <a:t>修訂版雷射屈光手術同意書</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467544" y="1628800"/>
            <a:ext cx="8229600" cy="5040560"/>
          </a:xfrm>
        </p:spPr>
        <p:txBody>
          <a:bodyPr>
            <a:normAutofit fontScale="25000" lnSpcReduction="20000"/>
          </a:bodyPr>
          <a:lstStyle/>
          <a:p>
            <a:pPr>
              <a:buNone/>
            </a:pPr>
            <a:r>
              <a:rPr lang="en-US" altLang="zh-TW" u="sng" dirty="0" smtClean="0"/>
              <a:t>        </a:t>
            </a:r>
            <a:r>
              <a:rPr lang="en-US" altLang="zh-TW" dirty="0" smtClean="0"/>
              <a:t> </a:t>
            </a:r>
          </a:p>
          <a:p>
            <a:r>
              <a:rPr lang="zh-TW" altLang="zh-TW" sz="5600" dirty="0" smtClean="0">
                <a:solidFill>
                  <a:schemeClr val="tx2">
                    <a:lumMod val="75000"/>
                  </a:schemeClr>
                </a:solidFill>
                <a:latin typeface="文鼎中特毛楷" pitchFamily="49" charset="-120"/>
                <a:ea typeface="文鼎中特毛楷" pitchFamily="49" charset="-120"/>
              </a:rPr>
              <a:t>病人</a:t>
            </a:r>
            <a:r>
              <a:rPr lang="zh-TW" altLang="en-US" sz="5600" dirty="0" smtClean="0">
                <a:solidFill>
                  <a:schemeClr val="tx2">
                    <a:lumMod val="75000"/>
                  </a:schemeClr>
                </a:solidFill>
                <a:latin typeface="文鼎中特毛楷" pitchFamily="49" charset="-120"/>
                <a:ea typeface="文鼎中特毛楷" pitchFamily="49" charset="-120"/>
              </a:rPr>
              <a:t>基本資料</a:t>
            </a:r>
            <a:r>
              <a:rPr lang="en-US" altLang="zh-TW" sz="5600" dirty="0" smtClean="0">
                <a:solidFill>
                  <a:schemeClr val="tx2">
                    <a:lumMod val="75000"/>
                  </a:schemeClr>
                </a:solidFill>
                <a:latin typeface="文鼎中特毛楷" pitchFamily="49" charset="-120"/>
                <a:ea typeface="文鼎中特毛楷" pitchFamily="49" charset="-120"/>
              </a:rPr>
              <a:t> </a:t>
            </a:r>
            <a:r>
              <a:rPr lang="zh-TW" altLang="en-US" sz="5600" dirty="0" smtClean="0">
                <a:solidFill>
                  <a:schemeClr val="tx2">
                    <a:lumMod val="75000"/>
                  </a:schemeClr>
                </a:solidFill>
                <a:latin typeface="文鼎中特毛楷" pitchFamily="49" charset="-120"/>
                <a:ea typeface="文鼎中特毛楷" pitchFamily="49" charset="-120"/>
              </a:rPr>
              <a:t>：</a:t>
            </a:r>
            <a:r>
              <a:rPr lang="en-US" altLang="zh-TW" sz="5600" dirty="0" smtClean="0">
                <a:solidFill>
                  <a:schemeClr val="tx2">
                    <a:lumMod val="75000"/>
                  </a:schemeClr>
                </a:solidFill>
                <a:latin typeface="文鼎中特毛楷" pitchFamily="49" charset="-120"/>
                <a:ea typeface="文鼎中特毛楷" pitchFamily="49" charset="-120"/>
              </a:rPr>
              <a:t> </a:t>
            </a:r>
            <a:r>
              <a:rPr lang="zh-TW" altLang="en-US" sz="5600" dirty="0" smtClean="0">
                <a:solidFill>
                  <a:schemeClr val="tx2">
                    <a:lumMod val="75000"/>
                  </a:schemeClr>
                </a:solidFill>
                <a:latin typeface="文鼎中特毛楷" pitchFamily="49" charset="-120"/>
                <a:ea typeface="文鼎中特毛楷" pitchFamily="49" charset="-120"/>
              </a:rPr>
              <a:t>      </a:t>
            </a:r>
            <a:r>
              <a:rPr lang="en-US" altLang="zh-TW" sz="5600" dirty="0" smtClean="0">
                <a:solidFill>
                  <a:schemeClr val="tx2">
                    <a:lumMod val="75000"/>
                  </a:schemeClr>
                </a:solidFill>
                <a:latin typeface="文鼎中特毛楷" pitchFamily="49" charset="-120"/>
                <a:ea typeface="文鼎中特毛楷" pitchFamily="49" charset="-120"/>
              </a:rPr>
              <a:t>                 </a:t>
            </a:r>
            <a:endParaRPr lang="zh-TW" altLang="zh-TW" sz="5600" dirty="0" smtClean="0">
              <a:solidFill>
                <a:schemeClr val="tx2">
                  <a:lumMod val="75000"/>
                </a:schemeClr>
              </a:solidFill>
              <a:latin typeface="文鼎中特毛楷" pitchFamily="49" charset="-120"/>
              <a:ea typeface="文鼎中特毛楷" pitchFamily="49" charset="-120"/>
            </a:endParaRPr>
          </a:p>
          <a:p>
            <a:r>
              <a:rPr lang="zh-TW" altLang="zh-TW" sz="5600" dirty="0" smtClean="0">
                <a:solidFill>
                  <a:schemeClr val="tx2">
                    <a:lumMod val="75000"/>
                  </a:schemeClr>
                </a:solidFill>
                <a:latin typeface="文鼎中特毛楷" pitchFamily="49" charset="-120"/>
                <a:ea typeface="文鼎中特毛楷" pitchFamily="49" charset="-120"/>
              </a:rPr>
              <a:t>＊病人接受下列手術並了解手術中有不確定因素，所以手術中或麻醉期間，若發生緊急情況，同意接受貴院必要之緊急處理。</a:t>
            </a:r>
          </a:p>
          <a:p>
            <a:pPr lvl="0"/>
            <a:r>
              <a:rPr lang="zh-TW" altLang="zh-TW" sz="5600" dirty="0" smtClean="0">
                <a:solidFill>
                  <a:schemeClr val="tx2">
                    <a:lumMod val="75000"/>
                  </a:schemeClr>
                </a:solidFill>
                <a:latin typeface="文鼎中特毛楷" pitchFamily="49" charset="-120"/>
                <a:ea typeface="文鼎中特毛楷" pitchFamily="49" charset="-120"/>
              </a:rPr>
              <a:t>雷射屈光手術同意書 擬實施之手術</a:t>
            </a:r>
          </a:p>
          <a:p>
            <a:pPr lvl="1"/>
            <a:r>
              <a:rPr lang="zh-TW" altLang="zh-TW" sz="5600" dirty="0" smtClean="0">
                <a:solidFill>
                  <a:schemeClr val="tx2">
                    <a:lumMod val="75000"/>
                  </a:schemeClr>
                </a:solidFill>
                <a:latin typeface="文鼎中特毛楷" pitchFamily="49" charset="-120"/>
                <a:ea typeface="文鼎中特毛楷" pitchFamily="49" charset="-120"/>
              </a:rPr>
              <a:t>疾病名稱：屈光不正</a:t>
            </a:r>
            <a:r>
              <a:rPr lang="zh-TW" altLang="en-US" sz="5600"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建議手術名稱：雷射屈光手術</a:t>
            </a:r>
            <a:r>
              <a:rPr lang="zh-TW" altLang="en-US" sz="5600"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建議手術原因：矯正屈光不正</a:t>
            </a:r>
          </a:p>
          <a:p>
            <a:pPr lvl="0"/>
            <a:r>
              <a:rPr lang="zh-TW" altLang="zh-TW" sz="5600" dirty="0" smtClean="0">
                <a:solidFill>
                  <a:schemeClr val="tx2">
                    <a:lumMod val="75000"/>
                  </a:schemeClr>
                </a:solidFill>
                <a:latin typeface="文鼎中特毛楷" pitchFamily="49" charset="-120"/>
                <a:ea typeface="文鼎中特毛楷" pitchFamily="49" charset="-120"/>
              </a:rPr>
              <a:t>擬實施之麻醉</a:t>
            </a:r>
          </a:p>
          <a:p>
            <a:pPr lvl="1"/>
            <a:r>
              <a:rPr lang="zh-TW" altLang="zh-TW" sz="5600" dirty="0" smtClean="0">
                <a:solidFill>
                  <a:schemeClr val="tx2">
                    <a:lumMod val="75000"/>
                  </a:schemeClr>
                </a:solidFill>
                <a:latin typeface="文鼎中特毛楷" pitchFamily="49" charset="-120"/>
                <a:ea typeface="文鼎中特毛楷" pitchFamily="49" charset="-120"/>
              </a:rPr>
              <a:t>外科醫師施行手術名稱：雷射屈光手術</a:t>
            </a:r>
            <a:r>
              <a:rPr lang="zh-TW" altLang="en-US" sz="5600"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建議麻醉方式：點眼藥水局部麻醉</a:t>
            </a:r>
          </a:p>
          <a:p>
            <a:pPr lvl="0"/>
            <a:r>
              <a:rPr lang="zh-TW" altLang="zh-TW" sz="5600" dirty="0" smtClean="0">
                <a:solidFill>
                  <a:schemeClr val="tx2">
                    <a:lumMod val="75000"/>
                  </a:schemeClr>
                </a:solidFill>
                <a:latin typeface="文鼎中特毛楷" pitchFamily="49" charset="-120"/>
                <a:ea typeface="文鼎中特毛楷" pitchFamily="49" charset="-120"/>
              </a:rPr>
              <a:t>醫師之聲明</a:t>
            </a:r>
          </a:p>
          <a:p>
            <a:pPr lvl="1"/>
            <a:r>
              <a:rPr lang="zh-TW" altLang="zh-TW" sz="5600" dirty="0" smtClean="0">
                <a:solidFill>
                  <a:schemeClr val="tx2">
                    <a:lumMod val="75000"/>
                  </a:schemeClr>
                </a:solidFill>
                <a:latin typeface="文鼎中特毛楷" pitchFamily="49" charset="-120"/>
                <a:ea typeface="文鼎中特毛楷" pitchFamily="49" charset="-120"/>
              </a:rPr>
              <a:t>我已經儘量以病人所能瞭解方式，解釋這項手術之相關資訊，特別是下列事項：</a:t>
            </a:r>
          </a:p>
          <a:p>
            <a:pPr lvl="2"/>
            <a:r>
              <a:rPr lang="zh-TW" altLang="zh-TW" sz="5600" dirty="0" smtClean="0">
                <a:solidFill>
                  <a:schemeClr val="tx2">
                    <a:lumMod val="75000"/>
                  </a:schemeClr>
                </a:solidFill>
                <a:latin typeface="文鼎中特毛楷" pitchFamily="49" charset="-120"/>
                <a:ea typeface="文鼎中特毛楷" pitchFamily="49" charset="-120"/>
              </a:rPr>
              <a:t>需實施手術之原因、手術步驟與範圍、手術之風險及成功率（註一）</a:t>
            </a:r>
          </a:p>
          <a:p>
            <a:pPr lvl="2"/>
            <a:r>
              <a:rPr lang="zh-TW" altLang="zh-TW" sz="5600" dirty="0" smtClean="0">
                <a:solidFill>
                  <a:schemeClr val="tx2">
                    <a:lumMod val="75000"/>
                  </a:schemeClr>
                </a:solidFill>
                <a:latin typeface="文鼎中特毛楷" pitchFamily="49" charset="-120"/>
                <a:ea typeface="文鼎中特毛楷" pitchFamily="49" charset="-120"/>
              </a:rPr>
              <a:t>手術併發症、副作用及可能處理方式（註二）</a:t>
            </a:r>
          </a:p>
          <a:p>
            <a:pPr lvl="2"/>
            <a:r>
              <a:rPr lang="zh-TW" altLang="zh-TW" sz="5600" dirty="0" smtClean="0">
                <a:solidFill>
                  <a:schemeClr val="tx2">
                    <a:lumMod val="75000"/>
                  </a:schemeClr>
                </a:solidFill>
                <a:latin typeface="文鼎中特毛楷" pitchFamily="49" charset="-120"/>
                <a:ea typeface="文鼎中特毛楷" pitchFamily="49" charset="-120"/>
              </a:rPr>
              <a:t>其他可替代之治療方式（註三）</a:t>
            </a:r>
          </a:p>
          <a:p>
            <a:pPr lvl="2"/>
            <a:r>
              <a:rPr lang="zh-TW" altLang="zh-TW" sz="5600" dirty="0" smtClean="0">
                <a:solidFill>
                  <a:schemeClr val="tx2">
                    <a:lumMod val="75000"/>
                  </a:schemeClr>
                </a:solidFill>
                <a:latin typeface="文鼎中特毛楷" pitchFamily="49" charset="-120"/>
                <a:ea typeface="文鼎中特毛楷" pitchFamily="49" charset="-120"/>
              </a:rPr>
              <a:t>預期手術後，可能出現之暫時或永久症狀及注意事項</a:t>
            </a:r>
            <a:r>
              <a:rPr lang="en-US" altLang="zh-TW" sz="5600" dirty="0" smtClean="0">
                <a:solidFill>
                  <a:schemeClr val="tx2">
                    <a:lumMod val="75000"/>
                  </a:schemeClr>
                </a:solidFill>
                <a:latin typeface="文鼎中特毛楷" pitchFamily="49" charset="-120"/>
                <a:ea typeface="文鼎中特毛楷" pitchFamily="49" charset="-120"/>
              </a:rPr>
              <a:t>(</a:t>
            </a:r>
            <a:r>
              <a:rPr lang="zh-TW" altLang="zh-TW" sz="5600" dirty="0" smtClean="0">
                <a:solidFill>
                  <a:schemeClr val="tx2">
                    <a:lumMod val="75000"/>
                  </a:schemeClr>
                </a:solidFill>
                <a:latin typeface="文鼎中特毛楷" pitchFamily="49" charset="-120"/>
                <a:ea typeface="文鼎中特毛楷" pitchFamily="49" charset="-120"/>
              </a:rPr>
              <a:t>註四</a:t>
            </a:r>
            <a:r>
              <a:rPr lang="en-US" altLang="zh-TW" sz="5600" dirty="0" smtClean="0">
                <a:solidFill>
                  <a:schemeClr val="tx2">
                    <a:lumMod val="75000"/>
                  </a:schemeClr>
                </a:solidFill>
                <a:latin typeface="文鼎中特毛楷" pitchFamily="49" charset="-120"/>
                <a:ea typeface="文鼎中特毛楷" pitchFamily="49" charset="-120"/>
              </a:rPr>
              <a:t>)</a:t>
            </a:r>
            <a:endParaRPr lang="zh-TW" altLang="zh-TW" sz="5600" dirty="0" smtClean="0">
              <a:solidFill>
                <a:schemeClr val="tx2">
                  <a:lumMod val="75000"/>
                </a:schemeClr>
              </a:solidFill>
              <a:latin typeface="文鼎中特毛楷" pitchFamily="49" charset="-120"/>
              <a:ea typeface="文鼎中特毛楷" pitchFamily="49" charset="-120"/>
            </a:endParaRPr>
          </a:p>
          <a:p>
            <a:pPr lvl="2"/>
            <a:r>
              <a:rPr lang="zh-TW" altLang="zh-TW" sz="5600" dirty="0" smtClean="0">
                <a:solidFill>
                  <a:schemeClr val="tx2">
                    <a:lumMod val="75000"/>
                  </a:schemeClr>
                </a:solidFill>
                <a:latin typeface="文鼎中特毛楷" pitchFamily="49" charset="-120"/>
                <a:ea typeface="文鼎中特毛楷" pitchFamily="49" charset="-120"/>
              </a:rPr>
              <a:t>另有手術相關說明資料，我已交付病人</a:t>
            </a:r>
            <a:r>
              <a:rPr lang="en-US" altLang="zh-TW" sz="5600" dirty="0" smtClean="0">
                <a:solidFill>
                  <a:schemeClr val="tx2">
                    <a:lumMod val="75000"/>
                  </a:schemeClr>
                </a:solidFill>
                <a:latin typeface="文鼎中特毛楷" pitchFamily="49" charset="-120"/>
                <a:ea typeface="文鼎中特毛楷" pitchFamily="49" charset="-120"/>
              </a:rPr>
              <a:t>(</a:t>
            </a:r>
            <a:r>
              <a:rPr lang="zh-TW" altLang="zh-TW" sz="5600" dirty="0" smtClean="0">
                <a:solidFill>
                  <a:schemeClr val="tx2">
                    <a:lumMod val="75000"/>
                  </a:schemeClr>
                </a:solidFill>
                <a:latin typeface="文鼎中特毛楷" pitchFamily="49" charset="-120"/>
                <a:ea typeface="文鼎中特毛楷" pitchFamily="49" charset="-120"/>
              </a:rPr>
              <a:t>註五</a:t>
            </a:r>
            <a:r>
              <a:rPr lang="en-US" altLang="zh-TW" sz="5600" dirty="0" smtClean="0">
                <a:solidFill>
                  <a:schemeClr val="tx2">
                    <a:lumMod val="75000"/>
                  </a:schemeClr>
                </a:solidFill>
                <a:latin typeface="文鼎中特毛楷" pitchFamily="49" charset="-120"/>
                <a:ea typeface="文鼎中特毛楷" pitchFamily="49" charset="-120"/>
              </a:rPr>
              <a:t>)</a:t>
            </a:r>
            <a:endParaRPr lang="zh-TW" altLang="zh-TW" sz="5600" dirty="0" smtClean="0">
              <a:solidFill>
                <a:schemeClr val="tx2">
                  <a:lumMod val="75000"/>
                </a:schemeClr>
              </a:solidFill>
              <a:latin typeface="文鼎中特毛楷" pitchFamily="49" charset="-120"/>
              <a:ea typeface="文鼎中特毛楷" pitchFamily="49" charset="-120"/>
            </a:endParaRPr>
          </a:p>
          <a:p>
            <a:pPr lvl="1"/>
            <a:r>
              <a:rPr lang="zh-TW" altLang="zh-TW" sz="5600" dirty="0" smtClean="0">
                <a:solidFill>
                  <a:schemeClr val="tx2">
                    <a:lumMod val="75000"/>
                  </a:schemeClr>
                </a:solidFill>
                <a:latin typeface="文鼎中特毛楷" pitchFamily="49" charset="-120"/>
                <a:ea typeface="文鼎中特毛楷" pitchFamily="49" charset="-120"/>
              </a:rPr>
              <a:t>我已經給予病人充足時間，詢問下列有關本次手術及局部麻醉的問題，並給予答覆：</a:t>
            </a:r>
          </a:p>
          <a:p>
            <a:pPr lvl="2"/>
            <a:r>
              <a:rPr lang="en-US" altLang="zh-TW" sz="5600" dirty="0" smtClean="0">
                <a:solidFill>
                  <a:schemeClr val="tx2">
                    <a:lumMod val="75000"/>
                  </a:schemeClr>
                </a:solidFill>
                <a:latin typeface="文鼎中特毛楷" pitchFamily="49" charset="-120"/>
                <a:ea typeface="文鼎中特毛楷" pitchFamily="49" charset="-120"/>
              </a:rPr>
              <a:t>___________________________________________________________</a:t>
            </a:r>
            <a:endParaRPr lang="zh-TW" altLang="zh-TW" sz="5600" dirty="0" smtClean="0">
              <a:solidFill>
                <a:schemeClr val="tx2">
                  <a:lumMod val="75000"/>
                </a:schemeClr>
              </a:solidFill>
              <a:latin typeface="文鼎中特毛楷" pitchFamily="49" charset="-120"/>
              <a:ea typeface="文鼎中特毛楷" pitchFamily="49" charset="-120"/>
            </a:endParaRPr>
          </a:p>
          <a:p>
            <a:pPr lvl="2"/>
            <a:r>
              <a:rPr lang="en-US" altLang="zh-TW" sz="5600" dirty="0" smtClean="0">
                <a:solidFill>
                  <a:schemeClr val="tx2">
                    <a:lumMod val="75000"/>
                  </a:schemeClr>
                </a:solidFill>
                <a:latin typeface="文鼎中特毛楷" pitchFamily="49" charset="-120"/>
                <a:ea typeface="文鼎中特毛楷" pitchFamily="49" charset="-120"/>
              </a:rPr>
              <a:t>___________________________________________________________</a:t>
            </a:r>
            <a:endParaRPr lang="zh-TW" altLang="zh-TW" sz="5600" dirty="0" smtClean="0">
              <a:solidFill>
                <a:schemeClr val="tx2">
                  <a:lumMod val="75000"/>
                </a:schemeClr>
              </a:solidFill>
              <a:latin typeface="文鼎中特毛楷" pitchFamily="49" charset="-120"/>
              <a:ea typeface="文鼎中特毛楷" pitchFamily="49" charset="-120"/>
            </a:endParaRPr>
          </a:p>
          <a:p>
            <a:pPr lvl="2"/>
            <a:r>
              <a:rPr lang="en-US" altLang="zh-TW" sz="5600" dirty="0" smtClean="0">
                <a:solidFill>
                  <a:schemeClr val="tx2">
                    <a:lumMod val="75000"/>
                  </a:schemeClr>
                </a:solidFill>
                <a:latin typeface="文鼎中特毛楷" pitchFamily="49" charset="-120"/>
                <a:ea typeface="文鼎中特毛楷" pitchFamily="49" charset="-120"/>
              </a:rPr>
              <a:t>___________________________________________________________</a:t>
            </a:r>
            <a:endParaRPr lang="zh-TW" altLang="zh-TW" sz="5600" dirty="0" smtClean="0">
              <a:solidFill>
                <a:schemeClr val="tx2">
                  <a:lumMod val="75000"/>
                </a:schemeClr>
              </a:solidFill>
              <a:latin typeface="文鼎中特毛楷" pitchFamily="49" charset="-120"/>
              <a:ea typeface="文鼎中特毛楷" pitchFamily="49" charset="-120"/>
            </a:endParaRPr>
          </a:p>
          <a:p>
            <a:r>
              <a:rPr lang="zh-TW" altLang="zh-TW" sz="5600" dirty="0" smtClean="0">
                <a:solidFill>
                  <a:schemeClr val="tx2">
                    <a:lumMod val="75000"/>
                  </a:schemeClr>
                </a:solidFill>
                <a:latin typeface="文鼎中特毛楷" pitchFamily="49" charset="-120"/>
                <a:ea typeface="文鼎中特毛楷" pitchFamily="49" charset="-120"/>
              </a:rPr>
              <a:t>主治醫師簽名：</a:t>
            </a:r>
            <a:r>
              <a:rPr lang="en-US" altLang="zh-TW" sz="5600" u="sng" dirty="0" smtClean="0">
                <a:solidFill>
                  <a:schemeClr val="tx2">
                    <a:lumMod val="75000"/>
                  </a:schemeClr>
                </a:solidFill>
                <a:latin typeface="文鼎中特毛楷" pitchFamily="49" charset="-120"/>
                <a:ea typeface="文鼎中特毛楷" pitchFamily="49" charset="-120"/>
              </a:rPr>
              <a:t>  </a:t>
            </a:r>
            <a:r>
              <a:rPr lang="zh-TW" altLang="en-US" sz="5600" u="sng"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日</a:t>
            </a:r>
            <a:r>
              <a:rPr lang="en-US" altLang="zh-TW" sz="5600"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期：</a:t>
            </a:r>
            <a:r>
              <a:rPr lang="en-US" altLang="zh-TW" sz="5600" u="sng"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年</a:t>
            </a:r>
            <a:r>
              <a:rPr lang="en-US" altLang="zh-TW" sz="5600" u="sng"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月</a:t>
            </a:r>
            <a:r>
              <a:rPr lang="en-US" altLang="zh-TW" sz="5600" u="sng" dirty="0" smtClean="0">
                <a:solidFill>
                  <a:schemeClr val="tx2">
                    <a:lumMod val="75000"/>
                  </a:schemeClr>
                </a:solidFill>
                <a:latin typeface="文鼎中特毛楷" pitchFamily="49" charset="-120"/>
                <a:ea typeface="文鼎中特毛楷" pitchFamily="49" charset="-120"/>
              </a:rPr>
              <a:t>      </a:t>
            </a:r>
            <a:r>
              <a:rPr lang="zh-TW" altLang="zh-TW" sz="5600" dirty="0" smtClean="0">
                <a:solidFill>
                  <a:schemeClr val="tx2">
                    <a:lumMod val="75000"/>
                  </a:schemeClr>
                </a:solidFill>
                <a:latin typeface="文鼎中特毛楷" pitchFamily="49" charset="-120"/>
                <a:ea typeface="文鼎中特毛楷" pitchFamily="49" charset="-120"/>
              </a:rPr>
              <a:t>日</a:t>
            </a:r>
          </a:p>
          <a:p>
            <a:r>
              <a:rPr lang="zh-TW" altLang="en-US" sz="5600" u="sng" dirty="0" smtClean="0"/>
              <a:t>　</a:t>
            </a:r>
            <a:r>
              <a:rPr lang="en-US" altLang="zh-TW" sz="5600" u="sng" dirty="0" smtClean="0"/>
              <a:t>                     </a:t>
            </a:r>
            <a:r>
              <a:rPr lang="en-US" altLang="zh-TW" sz="5600" dirty="0" smtClean="0"/>
              <a:t> </a:t>
            </a:r>
            <a:endParaRPr lang="zh-TW" altLang="zh-TW" sz="5600" dirty="0" smtClean="0"/>
          </a:p>
          <a:p>
            <a:r>
              <a:rPr lang="en-US" altLang="zh-TW" sz="5600" dirty="0" smtClean="0"/>
              <a:t/>
            </a:r>
            <a:br>
              <a:rPr lang="en-US" altLang="zh-TW" sz="5600" dirty="0" smtClean="0"/>
            </a:br>
            <a:endParaRPr lang="zh-TW" altLang="en-US" sz="5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en-US" altLang="zh-TW" sz="4000" dirty="0" smtClean="0">
                <a:solidFill>
                  <a:srgbClr val="FF0000"/>
                </a:solidFill>
                <a:latin typeface="文鼎中特毛楷" pitchFamily="49" charset="-120"/>
                <a:ea typeface="文鼎中特毛楷" pitchFamily="49" charset="-120"/>
              </a:rPr>
              <a:t>2012/02/26</a:t>
            </a:r>
            <a:r>
              <a:rPr lang="zh-TW" altLang="en-US" sz="4000" dirty="0" smtClean="0">
                <a:solidFill>
                  <a:srgbClr val="FF0000"/>
                </a:solidFill>
                <a:latin typeface="文鼎中特毛楷" pitchFamily="49" charset="-120"/>
                <a:ea typeface="文鼎中特毛楷" pitchFamily="49" charset="-120"/>
              </a:rPr>
              <a:t>病例討論會結果</a:t>
            </a:r>
            <a:endParaRPr lang="zh-TW" altLang="en-US" sz="4000" dirty="0">
              <a:solidFill>
                <a:srgbClr val="FF0000"/>
              </a:solidFill>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755576" y="1628800"/>
            <a:ext cx="8229600" cy="4525963"/>
          </a:xfrm>
        </p:spPr>
        <p:txBody>
          <a:bodyPr>
            <a:normAutofit fontScale="92500"/>
          </a:bodyPr>
          <a:lstStyle/>
          <a:p>
            <a:r>
              <a:rPr lang="zh-TW" altLang="en-US" sz="2400" dirty="0" smtClean="0">
                <a:solidFill>
                  <a:schemeClr val="tx2">
                    <a:lumMod val="75000"/>
                  </a:schemeClr>
                </a:solidFill>
                <a:latin typeface="文鼎中特毛楷" pitchFamily="49" charset="-120"/>
                <a:ea typeface="文鼎中特毛楷" pitchFamily="49" charset="-120"/>
              </a:rPr>
              <a:t>蔡瑞芳醫師提出角膜瓣移位及</a:t>
            </a:r>
            <a:r>
              <a:rPr lang="zh-TW" altLang="en-US" sz="2400" dirty="0" smtClean="0">
                <a:solidFill>
                  <a:schemeClr val="tx2">
                    <a:lumMod val="75000"/>
                  </a:schemeClr>
                </a:solidFill>
                <a:latin typeface="標楷體" pitchFamily="65" charset="-120"/>
                <a:ea typeface="標楷體" pitchFamily="65" charset="-120"/>
              </a:rPr>
              <a:t>疱</a:t>
            </a:r>
            <a:r>
              <a:rPr lang="zh-TW" altLang="en-US" sz="2400" dirty="0" smtClean="0">
                <a:solidFill>
                  <a:schemeClr val="tx2">
                    <a:lumMod val="75000"/>
                  </a:schemeClr>
                </a:solidFill>
                <a:latin typeface="文鼎中特毛楷" pitchFamily="49" charset="-120"/>
                <a:ea typeface="文鼎中特毛楷" pitchFamily="49" charset="-120"/>
              </a:rPr>
              <a:t>疹角膜炎二病例。</a:t>
            </a:r>
            <a:endParaRPr lang="en-US" altLang="zh-TW" sz="2400" dirty="0" smtClean="0">
              <a:solidFill>
                <a:schemeClr val="tx2">
                  <a:lumMod val="75000"/>
                </a:schemeClr>
              </a:solidFill>
              <a:latin typeface="文鼎中特毛楷" pitchFamily="49" charset="-120"/>
              <a:ea typeface="文鼎中特毛楷" pitchFamily="49" charset="-120"/>
            </a:endParaRPr>
          </a:p>
          <a:p>
            <a:r>
              <a:rPr lang="zh-TW" altLang="en-US" sz="2400" dirty="0" smtClean="0">
                <a:solidFill>
                  <a:schemeClr val="tx2">
                    <a:lumMod val="75000"/>
                  </a:schemeClr>
                </a:solidFill>
                <a:latin typeface="文鼎中特毛楷" pitchFamily="49" charset="-120"/>
                <a:ea typeface="文鼎中特毛楷" pitchFamily="49" charset="-120"/>
              </a:rPr>
              <a:t>經過充分的討論後，與會者一致同意</a:t>
            </a:r>
            <a:r>
              <a:rPr lang="en-US" altLang="zh-TW" sz="2400" dirty="0" smtClean="0">
                <a:solidFill>
                  <a:schemeClr val="tx2">
                    <a:lumMod val="75000"/>
                  </a:schemeClr>
                </a:solidFill>
                <a:latin typeface="文鼎中特毛楷" pitchFamily="49" charset="-120"/>
                <a:ea typeface="文鼎中特毛楷" pitchFamily="49" charset="-120"/>
              </a:rPr>
              <a:t>(</a:t>
            </a:r>
            <a:r>
              <a:rPr lang="zh-TW" altLang="en-US" sz="2400" dirty="0" smtClean="0">
                <a:solidFill>
                  <a:schemeClr val="tx2">
                    <a:lumMod val="75000"/>
                  </a:schemeClr>
                </a:solidFill>
                <a:latin typeface="文鼎中特毛楷" pitchFamily="49" charset="-120"/>
                <a:ea typeface="文鼎中特毛楷" pitchFamily="49" charset="-120"/>
              </a:rPr>
              <a:t>包括蔡瑞芳醫師</a:t>
            </a:r>
            <a:r>
              <a:rPr lang="en-US" altLang="zh-TW" sz="2400" dirty="0" smtClean="0">
                <a:solidFill>
                  <a:schemeClr val="tx2">
                    <a:lumMod val="75000"/>
                  </a:schemeClr>
                </a:solidFill>
                <a:latin typeface="文鼎中特毛楷" pitchFamily="49" charset="-120"/>
                <a:ea typeface="文鼎中特毛楷" pitchFamily="49" charset="-120"/>
              </a:rPr>
              <a:t>)</a:t>
            </a:r>
          </a:p>
          <a:p>
            <a:pPr>
              <a:buNone/>
            </a:pPr>
            <a:r>
              <a:rPr lang="en-US" altLang="zh-TW" sz="2400" dirty="0" smtClean="0">
                <a:solidFill>
                  <a:schemeClr val="tx2">
                    <a:lumMod val="75000"/>
                  </a:schemeClr>
                </a:solidFill>
                <a:latin typeface="文鼎中特毛楷" pitchFamily="49" charset="-120"/>
                <a:ea typeface="文鼎中特毛楷" pitchFamily="49" charset="-120"/>
              </a:rPr>
              <a:t>        1.</a:t>
            </a:r>
            <a:r>
              <a:rPr lang="zh-TW" altLang="en-US" sz="2400" dirty="0" smtClean="0">
                <a:solidFill>
                  <a:schemeClr val="tx2">
                    <a:lumMod val="75000"/>
                  </a:schemeClr>
                </a:solidFill>
                <a:latin typeface="文鼎中特毛楷" pitchFamily="49" charset="-120"/>
                <a:ea typeface="文鼎中特毛楷" pitchFamily="49" charset="-120"/>
              </a:rPr>
              <a:t>雷射屈光手術基本上是安全的</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r>
              <a:rPr lang="en-US" altLang="zh-TW" sz="2400" dirty="0" smtClean="0">
                <a:solidFill>
                  <a:schemeClr val="tx2">
                    <a:lumMod val="75000"/>
                  </a:schemeClr>
                </a:solidFill>
                <a:latin typeface="文鼎中特毛楷" pitchFamily="49" charset="-120"/>
                <a:ea typeface="文鼎中特毛楷" pitchFamily="49" charset="-120"/>
              </a:rPr>
              <a:t>        2.</a:t>
            </a:r>
            <a:r>
              <a:rPr lang="zh-TW" altLang="en-US" sz="2400" dirty="0" smtClean="0">
                <a:solidFill>
                  <a:schemeClr val="tx2">
                    <a:lumMod val="75000"/>
                  </a:schemeClr>
                </a:solidFill>
                <a:latin typeface="文鼎中特毛楷" pitchFamily="49" charset="-120"/>
                <a:ea typeface="文鼎中特毛楷" pitchFamily="49" charset="-120"/>
              </a:rPr>
              <a:t>雷射屈光手術的滿意度很高</a:t>
            </a:r>
            <a:r>
              <a:rPr lang="en-US" altLang="zh-TW" sz="2400" dirty="0" smtClean="0">
                <a:solidFill>
                  <a:schemeClr val="tx2">
                    <a:lumMod val="75000"/>
                  </a:schemeClr>
                </a:solidFill>
                <a:latin typeface="文鼎中特毛楷" pitchFamily="49" charset="-120"/>
                <a:ea typeface="文鼎中特毛楷" pitchFamily="49" charset="-120"/>
              </a:rPr>
              <a:t>(95%)</a:t>
            </a:r>
          </a:p>
          <a:p>
            <a:pPr>
              <a:buNone/>
            </a:pPr>
            <a:r>
              <a:rPr lang="en-US" altLang="zh-TW" sz="2400" dirty="0" smtClean="0">
                <a:solidFill>
                  <a:schemeClr val="tx2">
                    <a:lumMod val="75000"/>
                  </a:schemeClr>
                </a:solidFill>
                <a:latin typeface="文鼎中特毛楷" pitchFamily="49" charset="-120"/>
                <a:ea typeface="文鼎中特毛楷" pitchFamily="49" charset="-120"/>
              </a:rPr>
              <a:t>        3.</a:t>
            </a:r>
            <a:r>
              <a:rPr lang="zh-TW" altLang="en-US" sz="2400" dirty="0" smtClean="0">
                <a:solidFill>
                  <a:schemeClr val="tx2">
                    <a:lumMod val="75000"/>
                  </a:schemeClr>
                </a:solidFill>
                <a:latin typeface="文鼎中特毛楷" pitchFamily="49" charset="-120"/>
                <a:ea typeface="文鼎中特毛楷" pitchFamily="49" charset="-120"/>
              </a:rPr>
              <a:t>手術的確也有風險，應加強術前的檢查及醫病溝通</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r>
              <a:rPr lang="en-US" altLang="zh-TW" sz="2400" dirty="0" smtClean="0">
                <a:solidFill>
                  <a:schemeClr val="tx2">
                    <a:lumMod val="75000"/>
                  </a:schemeClr>
                </a:solidFill>
                <a:latin typeface="文鼎中特毛楷" pitchFamily="49" charset="-120"/>
                <a:ea typeface="文鼎中特毛楷" pitchFamily="49" charset="-120"/>
              </a:rPr>
              <a:t>        4.</a:t>
            </a:r>
            <a:r>
              <a:rPr lang="zh-TW" altLang="en-US" sz="2400" dirty="0" smtClean="0">
                <a:solidFill>
                  <a:schemeClr val="tx2">
                    <a:lumMod val="75000"/>
                  </a:schemeClr>
                </a:solidFill>
                <a:latin typeface="文鼎中特毛楷" pitchFamily="49" charset="-120"/>
                <a:ea typeface="文鼎中特毛楷" pitchFamily="49" charset="-120"/>
              </a:rPr>
              <a:t>有關角膜瓣移位並不常見，且可以完善處理</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r>
              <a:rPr lang="en-US" altLang="zh-TW" sz="2400" dirty="0" smtClean="0">
                <a:solidFill>
                  <a:schemeClr val="tx2">
                    <a:lumMod val="75000"/>
                  </a:schemeClr>
                </a:solidFill>
                <a:latin typeface="文鼎中特毛楷" pitchFamily="49" charset="-120"/>
                <a:ea typeface="文鼎中特毛楷" pitchFamily="49" charset="-120"/>
              </a:rPr>
              <a:t>        5.</a:t>
            </a:r>
            <a:r>
              <a:rPr lang="zh-TW" altLang="en-US" sz="2400" dirty="0" smtClean="0">
                <a:solidFill>
                  <a:schemeClr val="tx2">
                    <a:lumMod val="75000"/>
                  </a:schemeClr>
                </a:solidFill>
                <a:latin typeface="文鼎中特毛楷" pitchFamily="49" charset="-120"/>
                <a:ea typeface="文鼎中特毛楷" pitchFamily="49" charset="-120"/>
              </a:rPr>
              <a:t>角膜之</a:t>
            </a:r>
            <a:r>
              <a:rPr lang="zh-TW" altLang="en-US" sz="2400" dirty="0" smtClean="0">
                <a:solidFill>
                  <a:schemeClr val="tx2">
                    <a:lumMod val="75000"/>
                  </a:schemeClr>
                </a:solidFill>
                <a:latin typeface="標楷體" pitchFamily="65" charset="-120"/>
                <a:ea typeface="標楷體" pitchFamily="65" charset="-120"/>
              </a:rPr>
              <a:t>疱</a:t>
            </a:r>
            <a:r>
              <a:rPr lang="zh-TW" altLang="en-US" sz="2400" dirty="0" smtClean="0">
                <a:solidFill>
                  <a:schemeClr val="tx2">
                    <a:lumMod val="75000"/>
                  </a:schemeClr>
                </a:solidFill>
                <a:latin typeface="文鼎中特毛楷" pitchFamily="49" charset="-120"/>
                <a:ea typeface="文鼎中特毛楷" pitchFamily="49" charset="-120"/>
              </a:rPr>
              <a:t>疹感染於治療上也與一般人相同</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endParaRPr lang="en-US" altLang="zh-TW" dirty="0" smtClean="0">
              <a:solidFill>
                <a:schemeClr val="tx2">
                  <a:lumMod val="75000"/>
                </a:schemeClr>
              </a:solidFill>
              <a:latin typeface="文鼎中特毛楷" pitchFamily="49" charset="-120"/>
              <a:ea typeface="文鼎中特毛楷" pitchFamily="49" charset="-120"/>
            </a:endParaRPr>
          </a:p>
          <a:p>
            <a:pPr>
              <a:buNone/>
            </a:pPr>
            <a:r>
              <a:rPr lang="en-US" altLang="zh-TW" dirty="0" smtClean="0">
                <a:solidFill>
                  <a:schemeClr val="tx2">
                    <a:lumMod val="75000"/>
                  </a:schemeClr>
                </a:solidFill>
                <a:latin typeface="文鼎中特毛楷" pitchFamily="49" charset="-120"/>
                <a:ea typeface="文鼎中特毛楷" pitchFamily="49" charset="-120"/>
              </a:rPr>
              <a:t>       </a:t>
            </a:r>
            <a:r>
              <a:rPr lang="en-US" altLang="zh-TW" sz="2800" dirty="0" smtClean="0">
                <a:solidFill>
                  <a:schemeClr val="tx2">
                    <a:lumMod val="75000"/>
                  </a:schemeClr>
                </a:solidFill>
                <a:latin typeface="文鼎中特毛楷" pitchFamily="49" charset="-120"/>
                <a:ea typeface="文鼎中特毛楷" pitchFamily="49" charset="-120"/>
              </a:rPr>
              <a:t>(  2</a:t>
            </a:r>
            <a:r>
              <a:rPr lang="zh-TW" altLang="en-US" sz="2800" dirty="0" smtClean="0">
                <a:solidFill>
                  <a:schemeClr val="tx2">
                    <a:lumMod val="75000"/>
                  </a:schemeClr>
                </a:solidFill>
                <a:latin typeface="文鼎中特毛楷" pitchFamily="49" charset="-120"/>
                <a:ea typeface="文鼎中特毛楷" pitchFamily="49" charset="-120"/>
              </a:rPr>
              <a:t>月</a:t>
            </a:r>
            <a:r>
              <a:rPr lang="en-US" altLang="zh-TW" sz="2800" dirty="0" smtClean="0">
                <a:solidFill>
                  <a:schemeClr val="tx2">
                    <a:lumMod val="75000"/>
                  </a:schemeClr>
                </a:solidFill>
                <a:latin typeface="文鼎中特毛楷" pitchFamily="49" charset="-120"/>
                <a:ea typeface="文鼎中特毛楷" pitchFamily="49" charset="-120"/>
              </a:rPr>
              <a:t>26</a:t>
            </a:r>
            <a:r>
              <a:rPr lang="zh-TW" altLang="en-US" sz="2800" dirty="0" smtClean="0">
                <a:solidFill>
                  <a:schemeClr val="tx2">
                    <a:lumMod val="75000"/>
                  </a:schemeClr>
                </a:solidFill>
                <a:latin typeface="文鼎中特毛楷" pitchFamily="49" charset="-120"/>
                <a:ea typeface="文鼎中特毛楷" pitchFamily="49" charset="-120"/>
              </a:rPr>
              <a:t>日病例討論會後即將結論寄交媒體  </a:t>
            </a:r>
            <a:r>
              <a:rPr lang="en-US" altLang="zh-TW" sz="2800" dirty="0" smtClean="0">
                <a:solidFill>
                  <a:schemeClr val="tx2">
                    <a:lumMod val="75000"/>
                  </a:schemeClr>
                </a:solidFill>
                <a:latin typeface="文鼎中特毛楷" pitchFamily="49" charset="-120"/>
                <a:ea typeface="文鼎中特毛楷" pitchFamily="49" charset="-120"/>
              </a:rPr>
              <a:t>)</a:t>
            </a:r>
            <a:endParaRPr lang="zh-TW" altLang="en-US" sz="2800" dirty="0" smtClean="0">
              <a:solidFill>
                <a:schemeClr val="tx2">
                  <a:lumMod val="75000"/>
                </a:schemeClr>
              </a:solidFill>
              <a:latin typeface="文鼎中特毛楷" pitchFamily="49" charset="-120"/>
              <a:ea typeface="文鼎中特毛楷" pitchFamily="49" charset="-120"/>
            </a:endParaRPr>
          </a:p>
          <a:p>
            <a:pPr>
              <a:buNone/>
            </a:pPr>
            <a:endParaRPr lang="zh-TW"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algn="ctr"/>
            <a:r>
              <a:rPr lang="zh-TW" altLang="en-US" sz="3000" dirty="0" smtClean="0">
                <a:latin typeface="文鼎中特毛楷" pitchFamily="49" charset="-120"/>
                <a:ea typeface="文鼎中特毛楷" pitchFamily="49" charset="-120"/>
              </a:rPr>
              <a:t>「雷射屈光手術病例討論會」會議結論聲明 </a:t>
            </a:r>
          </a:p>
        </p:txBody>
      </p:sp>
      <p:sp>
        <p:nvSpPr>
          <p:cNvPr id="3" name="內容版面配置區 2"/>
          <p:cNvSpPr>
            <a:spLocks noGrp="1"/>
          </p:cNvSpPr>
          <p:nvPr>
            <p:ph sz="quarter" idx="1"/>
          </p:nvPr>
        </p:nvSpPr>
        <p:spPr>
          <a:xfrm>
            <a:off x="612648" y="1600200"/>
            <a:ext cx="8153400" cy="4349080"/>
          </a:xfrm>
        </p:spPr>
        <p:txBody>
          <a:bodyPr>
            <a:normAutofit fontScale="47500" lnSpcReduction="20000"/>
          </a:bodyPr>
          <a:lstStyle/>
          <a:p>
            <a:pPr>
              <a:spcBef>
                <a:spcPts val="1200"/>
              </a:spcBef>
            </a:pPr>
            <a:endParaRPr lang="en-US" altLang="zh-TW" sz="3200" dirty="0" smtClean="0">
              <a:solidFill>
                <a:schemeClr val="tx2">
                  <a:lumMod val="75000"/>
                </a:schemeClr>
              </a:solidFill>
              <a:latin typeface="文鼎中特毛楷" pitchFamily="49" charset="-120"/>
              <a:ea typeface="文鼎中特毛楷" pitchFamily="49" charset="-120"/>
            </a:endParaRPr>
          </a:p>
          <a:p>
            <a:pPr>
              <a:spcBef>
                <a:spcPts val="1200"/>
              </a:spcBef>
            </a:pPr>
            <a:r>
              <a:rPr lang="zh-TW" altLang="en-US" sz="3200" dirty="0" smtClean="0">
                <a:solidFill>
                  <a:schemeClr val="tx2">
                    <a:lumMod val="75000"/>
                  </a:schemeClr>
                </a:solidFill>
                <a:latin typeface="文鼎中特毛楷" pitchFamily="49" charset="-120"/>
                <a:ea typeface="文鼎中特毛楷" pitchFamily="49" charset="-120"/>
              </a:rPr>
              <a:t>眼科學會屈光手術委員會、各大醫學中心角膜專家、屈光手術專家和衛生主管機關長官於</a:t>
            </a:r>
            <a:r>
              <a:rPr lang="en-US" altLang="zh-TW" sz="3200" dirty="0" smtClean="0">
                <a:solidFill>
                  <a:schemeClr val="tx2">
                    <a:lumMod val="75000"/>
                  </a:schemeClr>
                </a:solidFill>
                <a:latin typeface="文鼎中特毛楷" pitchFamily="49" charset="-120"/>
                <a:ea typeface="文鼎中特毛楷" pitchFamily="49" charset="-120"/>
              </a:rPr>
              <a:t>2012</a:t>
            </a:r>
            <a:r>
              <a:rPr lang="zh-TW" altLang="en-US" sz="3200" dirty="0" smtClean="0">
                <a:solidFill>
                  <a:schemeClr val="tx2">
                    <a:lumMod val="75000"/>
                  </a:schemeClr>
                </a:solidFill>
                <a:latin typeface="文鼎中特毛楷" pitchFamily="49" charset="-120"/>
                <a:ea typeface="文鼎中特毛楷" pitchFamily="49" charset="-120"/>
              </a:rPr>
              <a:t>年</a:t>
            </a:r>
            <a:r>
              <a:rPr lang="en-US" altLang="zh-TW" sz="3200" dirty="0" smtClean="0">
                <a:solidFill>
                  <a:schemeClr val="tx2">
                    <a:lumMod val="75000"/>
                  </a:schemeClr>
                </a:solidFill>
                <a:latin typeface="文鼎中特毛楷" pitchFamily="49" charset="-120"/>
                <a:ea typeface="文鼎中特毛楷" pitchFamily="49" charset="-120"/>
              </a:rPr>
              <a:t>2</a:t>
            </a:r>
            <a:r>
              <a:rPr lang="zh-TW" altLang="en-US" sz="3200" dirty="0" smtClean="0">
                <a:solidFill>
                  <a:schemeClr val="tx2">
                    <a:lumMod val="75000"/>
                  </a:schemeClr>
                </a:solidFill>
                <a:latin typeface="文鼎中特毛楷" pitchFamily="49" charset="-120"/>
                <a:ea typeface="文鼎中特毛楷" pitchFamily="49" charset="-120"/>
              </a:rPr>
              <a:t>月</a:t>
            </a:r>
            <a:r>
              <a:rPr lang="en-US" altLang="zh-TW" sz="3200" dirty="0" smtClean="0">
                <a:solidFill>
                  <a:schemeClr val="tx2">
                    <a:lumMod val="75000"/>
                  </a:schemeClr>
                </a:solidFill>
                <a:latin typeface="文鼎中特毛楷" pitchFamily="49" charset="-120"/>
                <a:ea typeface="文鼎中特毛楷" pitchFamily="49" charset="-120"/>
              </a:rPr>
              <a:t>26</a:t>
            </a:r>
            <a:r>
              <a:rPr lang="zh-TW" altLang="en-US" sz="3200" dirty="0" smtClean="0">
                <a:solidFill>
                  <a:schemeClr val="tx2">
                    <a:lumMod val="75000"/>
                  </a:schemeClr>
                </a:solidFill>
                <a:latin typeface="文鼎中特毛楷" pitchFamily="49" charset="-120"/>
                <a:ea typeface="文鼎中特毛楷" pitchFamily="49" charset="-120"/>
              </a:rPr>
              <a:t>日上午針對雷射屈光手術角膜瓣及病患長期視力議題，舉辦「雷射屈光手術病例專題討論會」，邀請蔡瑞芳醫師提出其所遇到之罕見特殊個案舉行雷射屈光手術病例專題討論會，以下是各委員、專家和蔡醫師經過詳細討論所得到的共同結論： </a:t>
            </a:r>
          </a:p>
          <a:p>
            <a:pPr>
              <a:spcBef>
                <a:spcPts val="1200"/>
              </a:spcBef>
            </a:pPr>
            <a:r>
              <a:rPr lang="en-US" altLang="zh-TW" sz="3200" dirty="0" smtClean="0">
                <a:solidFill>
                  <a:schemeClr val="tx2">
                    <a:lumMod val="75000"/>
                  </a:schemeClr>
                </a:solidFill>
                <a:latin typeface="文鼎中特毛楷" pitchFamily="49" charset="-120"/>
                <a:ea typeface="文鼎中特毛楷" pitchFamily="49" charset="-120"/>
              </a:rPr>
              <a:t>1. </a:t>
            </a:r>
            <a:r>
              <a:rPr lang="zh-TW" altLang="en-US" sz="3200" dirty="0" smtClean="0">
                <a:solidFill>
                  <a:schemeClr val="tx2">
                    <a:lumMod val="75000"/>
                  </a:schemeClr>
                </a:solidFill>
                <a:latin typeface="文鼎中特毛楷" pitchFamily="49" charset="-120"/>
                <a:ea typeface="文鼎中特毛楷" pitchFamily="49" charset="-120"/>
              </a:rPr>
              <a:t>關於雷射屈光手術</a:t>
            </a:r>
            <a:r>
              <a:rPr lang="en-US" altLang="zh-TW" sz="3200" dirty="0" smtClean="0">
                <a:solidFill>
                  <a:schemeClr val="tx2">
                    <a:lumMod val="75000"/>
                  </a:schemeClr>
                </a:solidFill>
                <a:latin typeface="文鼎中特毛楷" pitchFamily="49" charset="-120"/>
                <a:ea typeface="文鼎中特毛楷" pitchFamily="49" charset="-120"/>
              </a:rPr>
              <a:t>(LASIK)</a:t>
            </a:r>
            <a:r>
              <a:rPr lang="zh-TW" altLang="en-US" sz="3200" dirty="0" smtClean="0">
                <a:solidFill>
                  <a:schemeClr val="tx2">
                    <a:lumMod val="75000"/>
                  </a:schemeClr>
                </a:solidFill>
                <a:latin typeface="文鼎中特毛楷" pitchFamily="49" charset="-120"/>
                <a:ea typeface="文鼎中特毛楷" pitchFamily="49" charset="-120"/>
              </a:rPr>
              <a:t>的風險，今天在座的專家也都明白指出，</a:t>
            </a:r>
            <a:r>
              <a:rPr lang="en-US" altLang="zh-TW" sz="3200" dirty="0" smtClean="0">
                <a:solidFill>
                  <a:schemeClr val="tx2">
                    <a:lumMod val="75000"/>
                  </a:schemeClr>
                </a:solidFill>
                <a:latin typeface="文鼎中特毛楷" pitchFamily="49" charset="-120"/>
                <a:ea typeface="文鼎中特毛楷" pitchFamily="49" charset="-120"/>
              </a:rPr>
              <a:t>LASIK</a:t>
            </a:r>
            <a:r>
              <a:rPr lang="zh-TW" altLang="en-US" sz="3200" dirty="0" smtClean="0">
                <a:solidFill>
                  <a:schemeClr val="tx2">
                    <a:lumMod val="75000"/>
                  </a:schemeClr>
                </a:solidFill>
                <a:latin typeface="文鼎中特毛楷" pitchFamily="49" charset="-120"/>
                <a:ea typeface="文鼎中特毛楷" pitchFamily="49" charset="-120"/>
              </a:rPr>
              <a:t>是一個手術風險低且值得信賴的手術，</a:t>
            </a:r>
            <a:r>
              <a:rPr lang="zh-TW" altLang="en-US" sz="3200" dirty="0" smtClean="0">
                <a:solidFill>
                  <a:srgbClr val="FF0000"/>
                </a:solidFill>
                <a:latin typeface="文鼎中特毛楷" pitchFamily="49" charset="-120"/>
                <a:ea typeface="文鼎中特毛楷" pitchFamily="49" charset="-120"/>
              </a:rPr>
              <a:t>手術併發症甚至低至千分之一</a:t>
            </a:r>
            <a:r>
              <a:rPr lang="zh-TW" altLang="en-US" sz="3200" dirty="0" smtClean="0">
                <a:solidFill>
                  <a:schemeClr val="tx2">
                    <a:lumMod val="75000"/>
                  </a:schemeClr>
                </a:solidFill>
                <a:latin typeface="文鼎中特毛楷" pitchFamily="49" charset="-120"/>
                <a:ea typeface="文鼎中特毛楷" pitchFamily="49" charset="-120"/>
              </a:rPr>
              <a:t>，因此本會</a:t>
            </a:r>
            <a:r>
              <a:rPr lang="en-US" altLang="zh-TW" sz="3200" dirty="0" smtClean="0">
                <a:solidFill>
                  <a:schemeClr val="tx2">
                    <a:lumMod val="75000"/>
                  </a:schemeClr>
                </a:solidFill>
                <a:latin typeface="文鼎中特毛楷" pitchFamily="49" charset="-120"/>
                <a:ea typeface="文鼎中特毛楷" pitchFamily="49" charset="-120"/>
              </a:rPr>
              <a:t>(</a:t>
            </a:r>
            <a:r>
              <a:rPr lang="zh-TW" altLang="en-US" sz="3200" dirty="0" smtClean="0">
                <a:solidFill>
                  <a:schemeClr val="tx2">
                    <a:lumMod val="75000"/>
                  </a:schemeClr>
                </a:solidFill>
                <a:latin typeface="文鼎中特毛楷" pitchFamily="49" charset="-120"/>
                <a:ea typeface="文鼎中特毛楷" pitchFamily="49" charset="-120"/>
              </a:rPr>
              <a:t>包括蔡醫師</a:t>
            </a:r>
            <a:r>
              <a:rPr lang="en-US" altLang="zh-TW" sz="3200" dirty="0" smtClean="0">
                <a:solidFill>
                  <a:schemeClr val="tx2">
                    <a:lumMod val="75000"/>
                  </a:schemeClr>
                </a:solidFill>
                <a:latin typeface="文鼎中特毛楷" pitchFamily="49" charset="-120"/>
                <a:ea typeface="文鼎中特毛楷" pitchFamily="49" charset="-120"/>
              </a:rPr>
              <a:t>)</a:t>
            </a:r>
            <a:r>
              <a:rPr lang="zh-TW" altLang="en-US" sz="3200" dirty="0" smtClean="0">
                <a:solidFill>
                  <a:schemeClr val="tx2">
                    <a:lumMod val="75000"/>
                  </a:schemeClr>
                </a:solidFill>
                <a:latin typeface="文鼎中特毛楷" pitchFamily="49" charset="-120"/>
                <a:ea typeface="文鼎中特毛楷" pitchFamily="49" charset="-120"/>
              </a:rPr>
              <a:t>的立場認為</a:t>
            </a:r>
            <a:r>
              <a:rPr lang="en-US" altLang="zh-TW" sz="3200" dirty="0" smtClean="0">
                <a:solidFill>
                  <a:schemeClr val="tx2">
                    <a:lumMod val="75000"/>
                  </a:schemeClr>
                </a:solidFill>
                <a:latin typeface="文鼎中特毛楷" pitchFamily="49" charset="-120"/>
                <a:ea typeface="文鼎中特毛楷" pitchFamily="49" charset="-120"/>
              </a:rPr>
              <a:t>LASIK</a:t>
            </a:r>
            <a:r>
              <a:rPr lang="zh-TW" altLang="en-US" sz="3200" dirty="0" smtClean="0">
                <a:solidFill>
                  <a:schemeClr val="tx2">
                    <a:lumMod val="75000"/>
                  </a:schemeClr>
                </a:solidFill>
                <a:latin typeface="文鼎中特毛楷" pitchFamily="49" charset="-120"/>
                <a:ea typeface="文鼎中特毛楷" pitchFamily="49" charset="-120"/>
              </a:rPr>
              <a:t>對於想擺脫眼鏡或隱形眼鏡束縛的病友是一個可靠的選擇。 </a:t>
            </a:r>
          </a:p>
          <a:p>
            <a:pPr>
              <a:spcBef>
                <a:spcPts val="1200"/>
              </a:spcBef>
            </a:pPr>
            <a:r>
              <a:rPr lang="en-US" altLang="zh-TW" sz="3200" dirty="0" smtClean="0">
                <a:solidFill>
                  <a:schemeClr val="tx2">
                    <a:lumMod val="75000"/>
                  </a:schemeClr>
                </a:solidFill>
                <a:latin typeface="文鼎中特毛楷" pitchFamily="49" charset="-120"/>
                <a:ea typeface="文鼎中特毛楷" pitchFamily="49" charset="-120"/>
              </a:rPr>
              <a:t>2. </a:t>
            </a:r>
            <a:r>
              <a:rPr lang="en-US" altLang="zh-TW" sz="3200" dirty="0" smtClean="0">
                <a:solidFill>
                  <a:srgbClr val="FF0000"/>
                </a:solidFill>
                <a:latin typeface="文鼎中特毛楷" pitchFamily="49" charset="-120"/>
                <a:ea typeface="文鼎中特毛楷" pitchFamily="49" charset="-120"/>
              </a:rPr>
              <a:t>LASIK</a:t>
            </a:r>
            <a:r>
              <a:rPr lang="zh-TW" altLang="en-US" sz="3200" dirty="0" smtClean="0">
                <a:solidFill>
                  <a:srgbClr val="FF0000"/>
                </a:solidFill>
                <a:latin typeface="文鼎中特毛楷" pitchFamily="49" charset="-120"/>
                <a:ea typeface="文鼎中特毛楷" pitchFamily="49" charset="-120"/>
              </a:rPr>
              <a:t>手術後病友長期的滿意度，在所有的期刊文獻中都高於</a:t>
            </a:r>
            <a:r>
              <a:rPr lang="en-US" altLang="zh-TW" sz="3200" dirty="0" smtClean="0">
                <a:solidFill>
                  <a:srgbClr val="FF0000"/>
                </a:solidFill>
                <a:latin typeface="文鼎中特毛楷" pitchFamily="49" charset="-120"/>
                <a:ea typeface="文鼎中特毛楷" pitchFamily="49" charset="-120"/>
              </a:rPr>
              <a:t>95%</a:t>
            </a:r>
            <a:r>
              <a:rPr lang="zh-TW" altLang="en-US" sz="3200" dirty="0" smtClean="0">
                <a:solidFill>
                  <a:schemeClr val="tx2">
                    <a:lumMod val="75000"/>
                  </a:schemeClr>
                </a:solidFill>
                <a:latin typeface="文鼎中特毛楷" pitchFamily="49" charset="-120"/>
                <a:ea typeface="文鼎中特毛楷" pitchFamily="49" charset="-120"/>
              </a:rPr>
              <a:t>，因此對絕大多數人而言，其結果都是可以滿足當初接受手術時的期望和期待。</a:t>
            </a:r>
            <a:endParaRPr lang="en-US" altLang="zh-TW" sz="3200" dirty="0" smtClean="0">
              <a:solidFill>
                <a:schemeClr val="tx2">
                  <a:lumMod val="75000"/>
                </a:schemeClr>
              </a:solidFill>
              <a:latin typeface="文鼎中特毛楷" pitchFamily="49" charset="-120"/>
              <a:ea typeface="文鼎中特毛楷" pitchFamily="49" charset="-120"/>
            </a:endParaRPr>
          </a:p>
          <a:p>
            <a:pPr>
              <a:spcBef>
                <a:spcPts val="1200"/>
              </a:spcBef>
            </a:pPr>
            <a:r>
              <a:rPr lang="en-US" altLang="zh-TW" sz="3200" dirty="0" smtClean="0">
                <a:solidFill>
                  <a:schemeClr val="tx2">
                    <a:lumMod val="75000"/>
                  </a:schemeClr>
                </a:solidFill>
                <a:latin typeface="文鼎中特毛楷" pitchFamily="49" charset="-120"/>
                <a:ea typeface="文鼎中特毛楷" pitchFamily="49" charset="-120"/>
              </a:rPr>
              <a:t>………….</a:t>
            </a:r>
            <a:r>
              <a:rPr lang="zh-TW" altLang="en-US" sz="3200" dirty="0" smtClean="0">
                <a:solidFill>
                  <a:schemeClr val="tx2">
                    <a:lumMod val="75000"/>
                  </a:schemeClr>
                </a:solidFill>
                <a:latin typeface="文鼎中特毛楷" pitchFamily="49" charset="-120"/>
                <a:ea typeface="文鼎中特毛楷" pitchFamily="49" charset="-120"/>
              </a:rPr>
              <a:t> </a:t>
            </a:r>
            <a:endParaRPr lang="en-US" altLang="zh-TW" sz="3200" dirty="0" smtClean="0">
              <a:solidFill>
                <a:schemeClr val="tx2">
                  <a:lumMod val="75000"/>
                </a:schemeClr>
              </a:solidFill>
              <a:latin typeface="文鼎中特毛楷" pitchFamily="49" charset="-120"/>
              <a:ea typeface="文鼎中特毛楷" pitchFamily="49" charset="-120"/>
            </a:endParaRPr>
          </a:p>
          <a:p>
            <a:pPr>
              <a:spcBef>
                <a:spcPts val="1200"/>
              </a:spcBef>
            </a:pPr>
            <a:r>
              <a:rPr lang="en-US" altLang="zh-TW" sz="3200" dirty="0" smtClean="0">
                <a:solidFill>
                  <a:schemeClr val="tx2">
                    <a:lumMod val="75000"/>
                  </a:schemeClr>
                </a:solidFill>
                <a:latin typeface="文鼎中特毛楷" pitchFamily="49" charset="-120"/>
                <a:ea typeface="文鼎中特毛楷" pitchFamily="49" charset="-120"/>
              </a:rPr>
              <a:t>6. </a:t>
            </a:r>
            <a:r>
              <a:rPr lang="zh-TW" altLang="en-US" sz="3200" dirty="0" smtClean="0">
                <a:solidFill>
                  <a:schemeClr val="tx2">
                    <a:lumMod val="75000"/>
                  </a:schemeClr>
                </a:solidFill>
                <a:latin typeface="文鼎中特毛楷" pitchFamily="49" charset="-120"/>
                <a:ea typeface="文鼎中特毛楷" pitchFamily="49" charset="-120"/>
              </a:rPr>
              <a:t>根據眼科屈光手術專業期刊的論文研究中，我們認為</a:t>
            </a:r>
            <a:r>
              <a:rPr lang="zh-TW" altLang="en-US" sz="3200" dirty="0" smtClean="0">
                <a:solidFill>
                  <a:srgbClr val="FF0000"/>
                </a:solidFill>
                <a:latin typeface="文鼎中特毛楷" pitchFamily="49" charset="-120"/>
                <a:ea typeface="文鼎中特毛楷" pitchFamily="49" charset="-120"/>
              </a:rPr>
              <a:t>接受雷射屈光手術後的患者長期視力視學品質和一般人之視力視覺品質會隨著年紀而改變是一樣的</a:t>
            </a:r>
            <a:r>
              <a:rPr lang="zh-TW" altLang="en-US" sz="3200" dirty="0" smtClean="0">
                <a:solidFill>
                  <a:schemeClr val="tx2">
                    <a:lumMod val="75000"/>
                  </a:schemeClr>
                </a:solidFill>
                <a:latin typeface="文鼎中特毛楷" pitchFamily="49" charset="-120"/>
                <a:ea typeface="文鼎中特毛楷" pitchFamily="49" charset="-120"/>
              </a:rPr>
              <a:t>，蔡醫師所提的病例我們希望能夠獲得多的資訊，因此希望在未來其他會員見到類似病友時能夠介紹到醫學中心來，我們再以一些更精密的視覺功能儀器幫助找出原因。 </a:t>
            </a:r>
          </a:p>
          <a:p>
            <a:pPr>
              <a:spcBef>
                <a:spcPts val="1200"/>
              </a:spcBef>
            </a:pPr>
            <a:r>
              <a:rPr lang="zh-TW" altLang="en-US" sz="3200" dirty="0" smtClean="0">
                <a:solidFill>
                  <a:schemeClr val="tx2">
                    <a:lumMod val="75000"/>
                  </a:schemeClr>
                </a:solidFill>
                <a:latin typeface="文鼎中特毛楷" pitchFamily="49" charset="-120"/>
                <a:ea typeface="文鼎中特毛楷" pitchFamily="49" charset="-120"/>
              </a:rPr>
              <a:t>為了達到前面所說的目標，學會除了在</a:t>
            </a:r>
            <a:r>
              <a:rPr lang="zh-TW" altLang="en-US" sz="3200" dirty="0" smtClean="0">
                <a:solidFill>
                  <a:srgbClr val="FF0000"/>
                </a:solidFill>
                <a:latin typeface="文鼎中特毛楷" pitchFamily="49" charset="-120"/>
                <a:ea typeface="文鼎中特毛楷" pitchFamily="49" charset="-120"/>
              </a:rPr>
              <a:t>手術同意書上面提供民眾正確的參考資訊，訂定相關規範給會員之外，也會致力協助會員提昇手術執行的能力和手術後併發症處理的能力，為民眾的健康把關。 </a:t>
            </a:r>
          </a:p>
          <a:p>
            <a:endParaRPr lang="zh-TW"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endParaRPr lang="zh-TW" smtClean="0">
              <a:ln>
                <a:noFill/>
              </a:ln>
              <a:effectLst>
                <a:outerShdw blurRad="38100" dist="38100" dir="2700000" algn="tl">
                  <a:srgbClr val="000000"/>
                </a:outerShdw>
              </a:effectLst>
            </a:endParaRPr>
          </a:p>
        </p:txBody>
      </p:sp>
      <p:sp>
        <p:nvSpPr>
          <p:cNvPr id="45059" name="內容版面配置區 2"/>
          <p:cNvSpPr>
            <a:spLocks noGrp="1"/>
          </p:cNvSpPr>
          <p:nvPr>
            <p:ph idx="1"/>
          </p:nvPr>
        </p:nvSpPr>
        <p:spPr/>
        <p:txBody>
          <a:bodyPr/>
          <a:lstStyle/>
          <a:p>
            <a:pPr eaLnBrk="1" hangingPunct="1"/>
            <a:endParaRPr lang="zh-TW" altLang="en-US" smtClean="0"/>
          </a:p>
        </p:txBody>
      </p:sp>
      <p:pic>
        <p:nvPicPr>
          <p:cNvPr id="45060" name="Picture 2" descr="C:\Users\Alan\Desktop\新增資料夾 (5)\2012-04-05_005516.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0825" y="22225"/>
            <a:ext cx="8685213" cy="84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1" name="Picture 2" descr="C:\Users\Alan\Desktop\新增資料夾 (5)\2012-04-05_0052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6538" y="838200"/>
            <a:ext cx="8685212" cy="16462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文字方塊 5"/>
          <p:cNvSpPr txBox="1"/>
          <p:nvPr/>
        </p:nvSpPr>
        <p:spPr>
          <a:xfrm>
            <a:off x="500063" y="1500188"/>
            <a:ext cx="785812" cy="369887"/>
          </a:xfrm>
          <a:prstGeom prst="rect">
            <a:avLst/>
          </a:prstGeom>
          <a:solidFill>
            <a:schemeClr val="tx1"/>
          </a:solidFill>
          <a:ln>
            <a:solidFill>
              <a:schemeClr val="bg2">
                <a:lumMod val="60000"/>
                <a:lumOff val="40000"/>
              </a:schemeClr>
            </a:solidFill>
          </a:ln>
        </p:spPr>
        <p:txBody>
          <a:bodyPr>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r>
              <a:rPr kumimoji="0" lang="zh-TW" altLang="en-US">
                <a:solidFill>
                  <a:srgbClr val="558ED5"/>
                </a:solidFill>
                <a:latin typeface="Microsoft JhengHei" pitchFamily="34" charset="-120"/>
                <a:ea typeface="Microsoft JhengHei" pitchFamily="34" charset="-120"/>
              </a:rPr>
              <a:t>台灣</a:t>
            </a:r>
          </a:p>
        </p:txBody>
      </p:sp>
      <p:sp>
        <p:nvSpPr>
          <p:cNvPr id="7" name="文字方塊 6"/>
          <p:cNvSpPr txBox="1"/>
          <p:nvPr/>
        </p:nvSpPr>
        <p:spPr>
          <a:xfrm>
            <a:off x="428625" y="1000125"/>
            <a:ext cx="1214438" cy="369888"/>
          </a:xfrm>
          <a:prstGeom prst="rect">
            <a:avLst/>
          </a:prstGeom>
          <a:solidFill>
            <a:schemeClr val="tx1"/>
          </a:solidFill>
          <a:ln>
            <a:solidFill>
              <a:schemeClr val="bg2">
                <a:lumMod val="60000"/>
                <a:lumOff val="40000"/>
              </a:schemeClr>
            </a:solidFill>
          </a:ln>
        </p:spPr>
        <p:txBody>
          <a:bodyPr>
            <a:spAutoFit/>
          </a:bodyPr>
          <a:lstStyle>
            <a:lvl1pPr eaLnBrk="0" hangingPunct="0">
              <a:defRPr kumimoji="1">
                <a:solidFill>
                  <a:schemeClr val="tx1"/>
                </a:solidFill>
                <a:latin typeface="Arial" pitchFamily="34" charset="0"/>
                <a:ea typeface="新細明體" pitchFamily="18" charset="-120"/>
              </a:defRPr>
            </a:lvl1pPr>
            <a:lvl2pPr marL="742950" indent="-285750" eaLnBrk="0" hangingPunct="0">
              <a:defRPr kumimoji="1">
                <a:solidFill>
                  <a:schemeClr val="tx1"/>
                </a:solidFill>
                <a:latin typeface="Arial" pitchFamily="34" charset="0"/>
                <a:ea typeface="新細明體" pitchFamily="18" charset="-120"/>
              </a:defRPr>
            </a:lvl2pPr>
            <a:lvl3pPr marL="1143000" indent="-228600" eaLnBrk="0" hangingPunct="0">
              <a:defRPr kumimoji="1">
                <a:solidFill>
                  <a:schemeClr val="tx1"/>
                </a:solidFill>
                <a:latin typeface="Arial" pitchFamily="34" charset="0"/>
                <a:ea typeface="新細明體" pitchFamily="18" charset="-120"/>
              </a:defRPr>
            </a:lvl3pPr>
            <a:lvl4pPr marL="1600200" indent="-228600" eaLnBrk="0" hangingPunct="0">
              <a:defRPr kumimoji="1">
                <a:solidFill>
                  <a:schemeClr val="tx1"/>
                </a:solidFill>
                <a:latin typeface="Arial" pitchFamily="34" charset="0"/>
                <a:ea typeface="新細明體" pitchFamily="18" charset="-120"/>
              </a:defRPr>
            </a:lvl4pPr>
            <a:lvl5pPr marL="2057400" indent="-228600" eaLnBrk="0" hangingPunct="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eaLnBrk="1" hangingPunct="1"/>
            <a:r>
              <a:rPr kumimoji="0" lang="zh-TW" altLang="en-US">
                <a:solidFill>
                  <a:srgbClr val="558ED5"/>
                </a:solidFill>
                <a:latin typeface="Microsoft JhengHei" pitchFamily="34" charset="-120"/>
                <a:ea typeface="Microsoft JhengHei" pitchFamily="34" charset="-120"/>
              </a:rPr>
              <a:t>台灣</a:t>
            </a:r>
          </a:p>
        </p:txBody>
      </p:sp>
    </p:spTree>
    <p:extLst>
      <p:ext uri="{BB962C8B-B14F-4D97-AF65-F5344CB8AC3E}">
        <p14:creationId xmlns:p14="http://schemas.microsoft.com/office/powerpoint/2010/main" xmlns="" val="42668816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15616" y="188640"/>
            <a:ext cx="7113984" cy="1143000"/>
          </a:xfrm>
        </p:spPr>
        <p:txBody>
          <a:bodyPr>
            <a:normAutofit/>
          </a:bodyPr>
          <a:lstStyle/>
          <a:p>
            <a:pPr algn="ctr"/>
            <a:r>
              <a:rPr lang="zh-TW" altLang="en-US" sz="4000" dirty="0" smtClean="0">
                <a:latin typeface="文鼎中特毛楷" pitchFamily="49" charset="-120"/>
                <a:ea typeface="文鼎中特毛楷" pitchFamily="49" charset="-120"/>
              </a:rPr>
              <a:t>事件後續發展</a:t>
            </a:r>
            <a:endParaRPr lang="zh-TW" altLang="en-US" sz="4000"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395536" y="2060849"/>
            <a:ext cx="8229600" cy="3960440"/>
          </a:xfrm>
        </p:spPr>
        <p:txBody>
          <a:bodyPr/>
          <a:lstStyle/>
          <a:p>
            <a:r>
              <a:rPr lang="zh-TW" altLang="en-US" sz="2400" dirty="0" smtClean="0">
                <a:solidFill>
                  <a:schemeClr val="tx2">
                    <a:lumMod val="75000"/>
                  </a:schemeClr>
                </a:solidFill>
                <a:latin typeface="文鼎中特毛楷" pitchFamily="49" charset="-120"/>
                <a:ea typeface="文鼎中特毛楷" pitchFamily="49" charset="-120"/>
              </a:rPr>
              <a:t>本事件的負面效果逐漸顯現，</a:t>
            </a:r>
            <a:r>
              <a:rPr lang="en-US" altLang="zh-TW" sz="2400" dirty="0" smtClean="0">
                <a:solidFill>
                  <a:schemeClr val="tx2">
                    <a:lumMod val="75000"/>
                  </a:schemeClr>
                </a:solidFill>
                <a:latin typeface="文鼎中特毛楷" pitchFamily="49" charset="-120"/>
                <a:ea typeface="文鼎中特毛楷" pitchFamily="49" charset="-120"/>
              </a:rPr>
              <a:t>3</a:t>
            </a:r>
            <a:r>
              <a:rPr lang="zh-TW" altLang="en-US" sz="2400" dirty="0" smtClean="0">
                <a:solidFill>
                  <a:schemeClr val="tx2">
                    <a:lumMod val="75000"/>
                  </a:schemeClr>
                </a:solidFill>
                <a:latin typeface="文鼎中特毛楷" pitchFamily="49" charset="-120"/>
                <a:ea typeface="文鼎中特毛楷" pitchFamily="49" charset="-120"/>
              </a:rPr>
              <a:t>月份開始全國雷射屈光手術人數急劇下降達九成，有些診所整月手術人數為</a:t>
            </a:r>
            <a:r>
              <a:rPr lang="en-US" altLang="zh-TW" sz="2400" dirty="0" smtClean="0">
                <a:solidFill>
                  <a:schemeClr val="tx2">
                    <a:lumMod val="75000"/>
                  </a:schemeClr>
                </a:solidFill>
                <a:latin typeface="文鼎中特毛楷" pitchFamily="49" charset="-120"/>
                <a:ea typeface="文鼎中特毛楷" pitchFamily="49" charset="-120"/>
              </a:rPr>
              <a:t>〝0 〞</a:t>
            </a:r>
          </a:p>
          <a:p>
            <a:endParaRPr lang="en-US" altLang="zh-TW" sz="2400" dirty="0" smtClean="0">
              <a:solidFill>
                <a:schemeClr val="tx2">
                  <a:lumMod val="75000"/>
                </a:schemeClr>
              </a:solidFill>
              <a:latin typeface="文鼎中特毛楷" pitchFamily="49" charset="-120"/>
              <a:ea typeface="文鼎中特毛楷" pitchFamily="49" charset="-120"/>
            </a:endParaRPr>
          </a:p>
          <a:p>
            <a:r>
              <a:rPr lang="zh-TW" altLang="en-US" sz="2400" dirty="0" smtClean="0">
                <a:solidFill>
                  <a:schemeClr val="tx2">
                    <a:lumMod val="75000"/>
                  </a:schemeClr>
                </a:solidFill>
                <a:latin typeface="文鼎中特毛楷" pitchFamily="49" charset="-120"/>
                <a:ea typeface="文鼎中特毛楷" pitchFamily="49" charset="-120"/>
              </a:rPr>
              <a:t>此事件在兩岸三地都造成巨大效應，但世界其他地區則未受任何影響</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endParaRPr lang="en-US" altLang="zh-TW" sz="2400" dirty="0" smtClean="0">
              <a:solidFill>
                <a:schemeClr val="tx2">
                  <a:lumMod val="75000"/>
                </a:schemeClr>
              </a:solidFill>
              <a:latin typeface="文鼎中特毛楷" pitchFamily="49" charset="-120"/>
              <a:ea typeface="文鼎中特毛楷" pitchFamily="49" charset="-120"/>
            </a:endParaRPr>
          </a:p>
          <a:p>
            <a:r>
              <a:rPr lang="zh-TW" altLang="en-US" sz="2400" dirty="0" smtClean="0">
                <a:solidFill>
                  <a:schemeClr val="tx2">
                    <a:lumMod val="75000"/>
                  </a:schemeClr>
                </a:solidFill>
                <a:latin typeface="文鼎中特毛楷" pitchFamily="49" charset="-120"/>
                <a:ea typeface="文鼎中特毛楷" pitchFamily="49" charset="-120"/>
              </a:rPr>
              <a:t>事發二週後，媒體熱度已明顯下降，風波似乎慢慢平息，雖然各手術中心依然門可羅雀，總希望事件快快結束，一切會慢慢復原。</a:t>
            </a:r>
            <a:endParaRPr lang="en-US" altLang="zh-TW" sz="2400" dirty="0" smtClean="0">
              <a:solidFill>
                <a:schemeClr val="tx2">
                  <a:lumMod val="75000"/>
                </a:schemeClr>
              </a:solidFill>
              <a:latin typeface="文鼎中特毛楷" pitchFamily="49" charset="-120"/>
              <a:ea typeface="文鼎中特毛楷" pitchFamily="49" charset="-120"/>
            </a:endParaRPr>
          </a:p>
          <a:p>
            <a:endParaRPr lang="en-US" altLang="zh-TW" sz="2400" dirty="0" smtClean="0"/>
          </a:p>
          <a:p>
            <a:endParaRPr lang="en-US" altLang="zh-TW" sz="2000" dirty="0" smtClean="0"/>
          </a:p>
          <a:p>
            <a:endParaRPr lang="en-US" altLang="zh-TW" dirty="0" smtClean="0"/>
          </a:p>
          <a:p>
            <a:pPr>
              <a:buNone/>
            </a:pPr>
            <a:endParaRPr lang="zh-TW"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3568" y="116632"/>
            <a:ext cx="7365504" cy="1143000"/>
          </a:xfrm>
        </p:spPr>
        <p:txBody>
          <a:bodyPr>
            <a:normAutofit/>
          </a:bodyPr>
          <a:lstStyle/>
          <a:p>
            <a:pPr algn="ctr"/>
            <a:r>
              <a:rPr lang="zh-TW" altLang="en-US" sz="4000" dirty="0" smtClean="0">
                <a:latin typeface="文鼎中特毛楷" pitchFamily="49" charset="-120"/>
                <a:ea typeface="文鼎中特毛楷" pitchFamily="49" charset="-120"/>
              </a:rPr>
              <a:t>正面宣傳～會員的努力</a:t>
            </a:r>
            <a:endParaRPr lang="zh-TW" altLang="en-US" sz="4000" dirty="0">
              <a:latin typeface="文鼎中特毛楷" pitchFamily="49" charset="-120"/>
              <a:ea typeface="文鼎中特毛楷" pitchFamily="49" charset="-120"/>
            </a:endParaRPr>
          </a:p>
        </p:txBody>
      </p:sp>
      <p:pic>
        <p:nvPicPr>
          <p:cNvPr id="4" name="內容版面配置區 3" descr="P1070297中美眼科.jpg"/>
          <p:cNvPicPr>
            <a:picLocks noGrp="1" noChangeAspect="1"/>
          </p:cNvPicPr>
          <p:nvPr>
            <p:ph sz="quarter" idx="1"/>
          </p:nvPr>
        </p:nvPicPr>
        <p:blipFill>
          <a:blip r:embed="rId2" cstate="print"/>
          <a:stretch>
            <a:fillRect/>
          </a:stretch>
        </p:blipFill>
        <p:spPr>
          <a:xfrm>
            <a:off x="827584" y="1600200"/>
            <a:ext cx="7704856" cy="4709120"/>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0"/>
            <a:ext cx="8229600" cy="1143000"/>
          </a:xfrm>
        </p:spPr>
        <p:txBody>
          <a:bodyPr>
            <a:normAutofit/>
          </a:bodyPr>
          <a:lstStyle/>
          <a:p>
            <a:pPr algn="ctr"/>
            <a:r>
              <a:rPr lang="zh-TW" altLang="en-US" sz="4000" dirty="0" smtClean="0">
                <a:latin typeface="文鼎中特毛楷" pitchFamily="49" charset="-120"/>
                <a:ea typeface="文鼎中特毛楷" pitchFamily="49" charset="-120"/>
              </a:rPr>
              <a:t>正面回應～會員的努力</a:t>
            </a:r>
            <a:endParaRPr lang="zh-TW" altLang="en-US" sz="4000" dirty="0">
              <a:latin typeface="文鼎中特毛楷" pitchFamily="49" charset="-120"/>
              <a:ea typeface="文鼎中特毛楷" pitchFamily="49" charset="-120"/>
            </a:endParaRPr>
          </a:p>
        </p:txBody>
      </p:sp>
      <p:pic>
        <p:nvPicPr>
          <p:cNvPr id="4" name="內容版面配置區 3" descr="P1070292-戴醫師.jpg"/>
          <p:cNvPicPr>
            <a:picLocks noGrp="1" noChangeAspect="1"/>
          </p:cNvPicPr>
          <p:nvPr>
            <p:ph sz="quarter" idx="1"/>
          </p:nvPr>
        </p:nvPicPr>
        <p:blipFill>
          <a:blip r:embed="rId2" cstate="print"/>
          <a:stretch>
            <a:fillRect/>
          </a:stretch>
        </p:blipFill>
        <p:spPr>
          <a:xfrm>
            <a:off x="899592" y="1600200"/>
            <a:ext cx="7488832" cy="4781128"/>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sz="4000" dirty="0" smtClean="0">
                <a:latin typeface="文鼎中特毛楷" pitchFamily="49" charset="-120"/>
                <a:ea typeface="文鼎中特毛楷" pitchFamily="49" charset="-120"/>
              </a:rPr>
              <a:t>正面宣導</a:t>
            </a:r>
            <a:r>
              <a:rPr lang="en-US" altLang="zh-TW" sz="4000" dirty="0" smtClean="0">
                <a:latin typeface="文鼎中特毛楷" pitchFamily="49" charset="-120"/>
                <a:ea typeface="文鼎中特毛楷" pitchFamily="49" charset="-120"/>
              </a:rPr>
              <a:t>~</a:t>
            </a:r>
            <a:r>
              <a:rPr lang="zh-TW" altLang="en-US" sz="4000" dirty="0" smtClean="0">
                <a:latin typeface="文鼎中特毛楷" pitchFamily="49" charset="-120"/>
                <a:ea typeface="文鼎中特毛楷" pitchFamily="49" charset="-120"/>
              </a:rPr>
              <a:t>民眾信心重建</a:t>
            </a:r>
            <a:endParaRPr lang="zh-TW" altLang="en-US" sz="4000" dirty="0">
              <a:latin typeface="文鼎中特毛楷" pitchFamily="49" charset="-120"/>
              <a:ea typeface="文鼎中特毛楷" pitchFamily="49" charset="-120"/>
            </a:endParaRPr>
          </a:p>
        </p:txBody>
      </p:sp>
      <p:pic>
        <p:nvPicPr>
          <p:cNvPr id="4" name="內容版面配置區 3" descr="P1070295-新手媽媽.jpg"/>
          <p:cNvPicPr>
            <a:picLocks noGrp="1" noChangeAspect="1"/>
          </p:cNvPicPr>
          <p:nvPr>
            <p:ph sz="quarter" idx="1"/>
          </p:nvPr>
        </p:nvPicPr>
        <p:blipFill>
          <a:blip r:embed="rId2" cstate="print"/>
          <a:stretch>
            <a:fillRect/>
          </a:stretch>
        </p:blipFill>
        <p:spPr>
          <a:xfrm>
            <a:off x="1115616" y="1600200"/>
            <a:ext cx="6696744" cy="4709120"/>
          </a:xfr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39552" y="116632"/>
            <a:ext cx="6861448" cy="1143000"/>
          </a:xfrm>
        </p:spPr>
        <p:txBody>
          <a:bodyPr>
            <a:normAutofit/>
          </a:bodyPr>
          <a:lstStyle/>
          <a:p>
            <a:pPr algn="ctr"/>
            <a:r>
              <a:rPr lang="zh-TW" altLang="en-US" sz="4000" dirty="0" smtClean="0">
                <a:latin typeface="文鼎中特毛楷" pitchFamily="49" charset="-120"/>
                <a:ea typeface="文鼎中特毛楷" pitchFamily="49" charset="-120"/>
              </a:rPr>
              <a:t>討  論</a:t>
            </a:r>
            <a:endParaRPr lang="zh-TW" altLang="en-US" sz="4000"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683568" y="1700808"/>
            <a:ext cx="8229600" cy="4525963"/>
          </a:xfrm>
        </p:spPr>
        <p:txBody>
          <a:bodyPr>
            <a:normAutofit fontScale="92500" lnSpcReduction="20000"/>
          </a:bodyPr>
          <a:lstStyle/>
          <a:p>
            <a:pPr>
              <a:buNone/>
            </a:pPr>
            <a:r>
              <a:rPr lang="zh-TW" altLang="en-US" sz="2400" dirty="0" smtClean="0"/>
              <a:t> </a:t>
            </a:r>
            <a:r>
              <a:rPr lang="zh-TW" altLang="en-US" sz="2400" dirty="0" smtClean="0">
                <a:solidFill>
                  <a:schemeClr val="tx2">
                    <a:lumMod val="75000"/>
                  </a:schemeClr>
                </a:solidFill>
                <a:latin typeface="文鼎中特毛楷" pitchFamily="49" charset="-120"/>
                <a:ea typeface="文鼎中特毛楷" pitchFamily="49" charset="-120"/>
              </a:rPr>
              <a:t>本新聞事件所提之病例與 </a:t>
            </a:r>
            <a:r>
              <a:rPr lang="en-US" altLang="zh-TW" sz="2400" dirty="0" smtClean="0">
                <a:solidFill>
                  <a:schemeClr val="tx2">
                    <a:lumMod val="75000"/>
                  </a:schemeClr>
                </a:solidFill>
                <a:latin typeface="文鼎中特毛楷" pitchFamily="49" charset="-120"/>
                <a:ea typeface="文鼎中特毛楷" pitchFamily="49" charset="-120"/>
              </a:rPr>
              <a:t>LASIK </a:t>
            </a:r>
            <a:r>
              <a:rPr lang="zh-TW" altLang="en-US" sz="2400" dirty="0" smtClean="0">
                <a:solidFill>
                  <a:schemeClr val="tx2">
                    <a:lumMod val="75000"/>
                  </a:schemeClr>
                </a:solidFill>
                <a:latin typeface="文鼎中特毛楷" pitchFamily="49" charset="-120"/>
                <a:ea typeface="文鼎中特毛楷" pitchFamily="49" charset="-120"/>
              </a:rPr>
              <a:t>的關係與其嚴重性，是否已到</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r>
              <a:rPr lang="zh-TW" altLang="en-US" sz="2400" dirty="0" smtClean="0">
                <a:solidFill>
                  <a:schemeClr val="tx2">
                    <a:lumMod val="75000"/>
                  </a:schemeClr>
                </a:solidFill>
                <a:latin typeface="文鼎中特毛楷" pitchFamily="49" charset="-120"/>
                <a:ea typeface="文鼎中特毛楷" pitchFamily="49" charset="-120"/>
              </a:rPr>
              <a:t> 禁止手術的地步？</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endParaRPr lang="en-US" altLang="zh-TW" sz="2400" dirty="0" smtClean="0">
              <a:solidFill>
                <a:schemeClr val="tx2">
                  <a:lumMod val="75000"/>
                </a:schemeClr>
              </a:solidFill>
              <a:latin typeface="文鼎中特毛楷" pitchFamily="49" charset="-120"/>
              <a:ea typeface="文鼎中特毛楷" pitchFamily="49" charset="-120"/>
            </a:endParaRPr>
          </a:p>
          <a:p>
            <a:pPr>
              <a:buNone/>
            </a:pPr>
            <a:r>
              <a:rPr lang="en-US" altLang="zh-TW" sz="2400" dirty="0" smtClean="0">
                <a:solidFill>
                  <a:schemeClr val="tx2">
                    <a:lumMod val="75000"/>
                  </a:schemeClr>
                </a:solidFill>
                <a:latin typeface="文鼎中特毛楷" pitchFamily="49" charset="-120"/>
                <a:ea typeface="文鼎中特毛楷" pitchFamily="49" charset="-120"/>
              </a:rPr>
              <a:t> </a:t>
            </a:r>
            <a:r>
              <a:rPr lang="en-US" altLang="zh-TW" sz="2000" dirty="0" smtClean="0">
                <a:solidFill>
                  <a:schemeClr val="tx2">
                    <a:lumMod val="75000"/>
                  </a:schemeClr>
                </a:solidFill>
                <a:latin typeface="文鼎中特毛楷" pitchFamily="49" charset="-120"/>
                <a:ea typeface="文鼎中特毛楷" pitchFamily="49" charset="-120"/>
              </a:rPr>
              <a:t> </a:t>
            </a:r>
            <a:r>
              <a:rPr lang="zh-TW" altLang="en-US" sz="2400" dirty="0" smtClean="0">
                <a:solidFill>
                  <a:schemeClr val="tx2">
                    <a:lumMod val="75000"/>
                  </a:schemeClr>
                </a:solidFill>
                <a:latin typeface="文鼎中特毛楷" pitchFamily="49" charset="-120"/>
                <a:ea typeface="文鼎中特毛楷" pitchFamily="49" charset="-120"/>
              </a:rPr>
              <a:t>三個主要病例中：</a:t>
            </a:r>
            <a:endParaRPr lang="en-US" altLang="zh-TW" sz="2400" dirty="0" smtClean="0">
              <a:solidFill>
                <a:schemeClr val="tx2">
                  <a:lumMod val="75000"/>
                </a:schemeClr>
              </a:solidFill>
              <a:latin typeface="文鼎中特毛楷" pitchFamily="49" charset="-120"/>
              <a:ea typeface="文鼎中特毛楷" pitchFamily="49" charset="-120"/>
            </a:endParaRPr>
          </a:p>
          <a:p>
            <a:pPr>
              <a:buNone/>
            </a:pPr>
            <a:r>
              <a:rPr lang="en-US" altLang="zh-TW" sz="2000" dirty="0" smtClean="0">
                <a:solidFill>
                  <a:schemeClr val="tx2">
                    <a:lumMod val="75000"/>
                  </a:schemeClr>
                </a:solidFill>
                <a:latin typeface="文鼎中特毛楷" pitchFamily="49" charset="-120"/>
                <a:ea typeface="文鼎中特毛楷" pitchFamily="49" charset="-120"/>
              </a:rPr>
              <a:t>   </a:t>
            </a:r>
            <a:r>
              <a:rPr lang="zh-TW" altLang="en-US" sz="2000" dirty="0" smtClean="0">
                <a:solidFill>
                  <a:schemeClr val="tx2">
                    <a:lumMod val="75000"/>
                  </a:schemeClr>
                </a:solidFill>
                <a:latin typeface="文鼎中特毛楷" pitchFamily="49" charset="-120"/>
                <a:ea typeface="文鼎中特毛楷" pitchFamily="49" charset="-120"/>
              </a:rPr>
              <a:t>第一例是角膜瓣受傷移位，原始關係可定，但受傷是未定數，而且經</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r>
              <a:rPr lang="zh-TW" altLang="en-US" sz="2000" dirty="0" smtClean="0">
                <a:solidFill>
                  <a:schemeClr val="tx2">
                    <a:lumMod val="75000"/>
                  </a:schemeClr>
                </a:solidFill>
                <a:latin typeface="文鼎中特毛楷" pitchFamily="49" charset="-120"/>
                <a:ea typeface="文鼎中特毛楷" pitchFamily="49" charset="-120"/>
              </a:rPr>
              <a:t>         治療後也復原。</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r>
              <a:rPr lang="en-US" altLang="zh-TW" sz="2000" dirty="0" smtClean="0">
                <a:solidFill>
                  <a:schemeClr val="tx2">
                    <a:lumMod val="75000"/>
                  </a:schemeClr>
                </a:solidFill>
                <a:latin typeface="文鼎中特毛楷" pitchFamily="49" charset="-120"/>
                <a:ea typeface="文鼎中特毛楷" pitchFamily="49" charset="-120"/>
              </a:rPr>
              <a:t>   </a:t>
            </a:r>
            <a:r>
              <a:rPr lang="zh-TW" altLang="en-US" sz="2000" dirty="0" smtClean="0">
                <a:solidFill>
                  <a:schemeClr val="tx2">
                    <a:lumMod val="75000"/>
                  </a:schemeClr>
                </a:solidFill>
                <a:latin typeface="文鼎中特毛楷" pitchFamily="49" charset="-120"/>
                <a:ea typeface="文鼎中特毛楷" pitchFamily="49" charset="-120"/>
              </a:rPr>
              <a:t>第二例是</a:t>
            </a:r>
            <a:r>
              <a:rPr lang="zh-TW" altLang="en-US" sz="2200" b="1" dirty="0" smtClean="0">
                <a:solidFill>
                  <a:schemeClr val="tx2">
                    <a:lumMod val="75000"/>
                  </a:schemeClr>
                </a:solidFill>
                <a:latin typeface="標楷體" pitchFamily="65" charset="-120"/>
                <a:ea typeface="標楷體" pitchFamily="65" charset="-120"/>
              </a:rPr>
              <a:t>疱</a:t>
            </a:r>
            <a:r>
              <a:rPr lang="zh-TW" altLang="en-US" sz="2000" dirty="0" smtClean="0">
                <a:solidFill>
                  <a:schemeClr val="tx2">
                    <a:lumMod val="75000"/>
                  </a:schemeClr>
                </a:solidFill>
                <a:latin typeface="文鼎中特毛楷" pitchFamily="49" charset="-120"/>
                <a:ea typeface="文鼎中特毛楷" pitchFamily="49" charset="-120"/>
              </a:rPr>
              <a:t>疹角膜炎，有其不同臨床表現，但只要正確診斷，治療也成</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r>
              <a:rPr lang="zh-TW" altLang="en-US" sz="2000" dirty="0" smtClean="0">
                <a:solidFill>
                  <a:schemeClr val="tx2">
                    <a:lumMod val="75000"/>
                  </a:schemeClr>
                </a:solidFill>
                <a:latin typeface="文鼎中特毛楷" pitchFamily="49" charset="-120"/>
                <a:ea typeface="文鼎中特毛楷" pitchFamily="49" charset="-120"/>
              </a:rPr>
              <a:t>         功，與一般病人並無差別。</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r>
              <a:rPr lang="en-US" altLang="zh-TW" sz="2000" dirty="0" smtClean="0">
                <a:solidFill>
                  <a:schemeClr val="tx2">
                    <a:lumMod val="75000"/>
                  </a:schemeClr>
                </a:solidFill>
                <a:latin typeface="文鼎中特毛楷" pitchFamily="49" charset="-120"/>
                <a:ea typeface="文鼎中特毛楷" pitchFamily="49" charset="-120"/>
              </a:rPr>
              <a:t>  </a:t>
            </a:r>
            <a:r>
              <a:rPr lang="zh-TW" altLang="en-US" sz="2000" dirty="0" smtClean="0">
                <a:solidFill>
                  <a:schemeClr val="tx2">
                    <a:lumMod val="75000"/>
                  </a:schemeClr>
                </a:solidFill>
                <a:latin typeface="文鼎中特毛楷" pitchFamily="49" charset="-120"/>
                <a:ea typeface="文鼎中特毛楷" pitchFamily="49" charset="-120"/>
              </a:rPr>
              <a:t> 第三例是不明原因視力下降，既然說是原因不明，那何以說一定與</a:t>
            </a:r>
            <a:r>
              <a:rPr lang="en-US" altLang="zh-TW" sz="2000" dirty="0" smtClean="0">
                <a:solidFill>
                  <a:schemeClr val="tx2">
                    <a:lumMod val="75000"/>
                  </a:schemeClr>
                </a:solidFill>
                <a:latin typeface="文鼎中特毛楷" pitchFamily="49" charset="-120"/>
                <a:ea typeface="文鼎中特毛楷" pitchFamily="49" charset="-120"/>
              </a:rPr>
              <a:t>LASIK</a:t>
            </a:r>
          </a:p>
          <a:p>
            <a:pPr>
              <a:buNone/>
            </a:pPr>
            <a:r>
              <a:rPr lang="zh-TW" altLang="en-US" sz="2000" dirty="0" smtClean="0">
                <a:solidFill>
                  <a:schemeClr val="tx2">
                    <a:lumMod val="75000"/>
                  </a:schemeClr>
                </a:solidFill>
                <a:latin typeface="文鼎中特毛楷" pitchFamily="49" charset="-120"/>
                <a:ea typeface="文鼎中特毛楷" pitchFamily="49" charset="-120"/>
              </a:rPr>
              <a:t>         有關？</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endParaRPr lang="en-US" altLang="zh-TW" sz="2000" dirty="0" smtClean="0">
              <a:solidFill>
                <a:schemeClr val="tx2">
                  <a:lumMod val="75000"/>
                </a:schemeClr>
              </a:solidFill>
              <a:latin typeface="文鼎中特毛楷" pitchFamily="49" charset="-120"/>
              <a:ea typeface="文鼎中特毛楷" pitchFamily="49" charset="-120"/>
            </a:endParaRPr>
          </a:p>
          <a:p>
            <a:pPr>
              <a:buNone/>
            </a:pPr>
            <a:r>
              <a:rPr lang="en-US" altLang="zh-TW" sz="2000" dirty="0" smtClean="0">
                <a:solidFill>
                  <a:schemeClr val="tx2">
                    <a:lumMod val="75000"/>
                  </a:schemeClr>
                </a:solidFill>
                <a:latin typeface="文鼎中特毛楷" pitchFamily="49" charset="-120"/>
                <a:ea typeface="文鼎中特毛楷" pitchFamily="49" charset="-120"/>
              </a:rPr>
              <a:t>   </a:t>
            </a:r>
            <a:r>
              <a:rPr lang="zh-TW" altLang="en-US" sz="2400" dirty="0" smtClean="0">
                <a:solidFill>
                  <a:schemeClr val="tx2">
                    <a:lumMod val="75000"/>
                  </a:schemeClr>
                </a:solidFill>
                <a:latin typeface="文鼎中特毛楷" pitchFamily="49" charset="-120"/>
                <a:ea typeface="文鼎中特毛楷" pitchFamily="49" charset="-120"/>
              </a:rPr>
              <a:t>因此這三個病例之因果關係或嚴重性均未達禁止本手術的地步</a:t>
            </a:r>
            <a:r>
              <a:rPr lang="zh-TW" altLang="en-US" sz="2000" dirty="0" smtClean="0">
                <a:solidFill>
                  <a:schemeClr val="tx2">
                    <a:lumMod val="75000"/>
                  </a:schemeClr>
                </a:solidFill>
                <a:latin typeface="文鼎中特毛楷" pitchFamily="49" charset="-120"/>
                <a:ea typeface="文鼎中特毛楷" pitchFamily="49" charset="-120"/>
              </a:rPr>
              <a:t>。</a:t>
            </a:r>
            <a:endParaRPr lang="en-US" altLang="zh-TW" sz="2000" dirty="0" smtClean="0">
              <a:solidFill>
                <a:schemeClr val="tx2">
                  <a:lumMod val="75000"/>
                </a:schemeClr>
              </a:solidFill>
              <a:latin typeface="文鼎中特毛楷" pitchFamily="49" charset="-120"/>
              <a:ea typeface="文鼎中特毛楷" pitchFamily="49" charset="-120"/>
            </a:endParaRPr>
          </a:p>
          <a:p>
            <a:pPr>
              <a:buNone/>
            </a:pPr>
            <a:r>
              <a:rPr lang="en-US" altLang="zh-TW" sz="2000" dirty="0" smtClean="0">
                <a:solidFill>
                  <a:schemeClr val="tx2">
                    <a:lumMod val="75000"/>
                  </a:schemeClr>
                </a:solidFill>
                <a:latin typeface="文鼎中特毛楷" pitchFamily="49" charset="-120"/>
                <a:ea typeface="文鼎中特毛楷" pitchFamily="49" charset="-120"/>
              </a:rPr>
              <a:t>        </a:t>
            </a:r>
            <a:endParaRPr lang="zh-TW" altLang="en-US" sz="2000" dirty="0">
              <a:solidFill>
                <a:schemeClr val="tx2">
                  <a:lumMod val="75000"/>
                </a:schemeClr>
              </a:solidFill>
              <a:latin typeface="文鼎中特毛楷" pitchFamily="49" charset="-120"/>
              <a:ea typeface="文鼎中特毛楷" pitchFamily="49" charset="-120"/>
            </a:endParaRPr>
          </a:p>
        </p:txBody>
      </p:sp>
    </p:spTree>
    <p:extLst>
      <p:ext uri="{BB962C8B-B14F-4D97-AF65-F5344CB8AC3E}">
        <p14:creationId xmlns:p14="http://schemas.microsoft.com/office/powerpoint/2010/main" xmlns="" val="1496681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台灣雷射屈光手術設備概況</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539552" y="1988841"/>
            <a:ext cx="8229600" cy="3384375"/>
          </a:xfrm>
        </p:spPr>
        <p:txBody>
          <a:bodyPr>
            <a:normAutofit/>
          </a:bodyPr>
          <a:lstStyle/>
          <a:p>
            <a:r>
              <a:rPr lang="zh-TW" altLang="en-US" sz="2800" dirty="0" smtClean="0">
                <a:solidFill>
                  <a:schemeClr val="tx2">
                    <a:lumMod val="75000"/>
                  </a:schemeClr>
                </a:solidFill>
                <a:latin typeface="Calibri" pitchFamily="34" charset="0"/>
                <a:ea typeface="文鼎中特毛楷" pitchFamily="49" charset="-120"/>
                <a:cs typeface="Calibri" pitchFamily="34" charset="0"/>
              </a:rPr>
              <a:t>準分子機種：</a:t>
            </a:r>
            <a:r>
              <a:rPr lang="zh-TW" altLang="en-US" sz="2400" dirty="0" smtClean="0">
                <a:solidFill>
                  <a:schemeClr val="tx2">
                    <a:lumMod val="75000"/>
                  </a:schemeClr>
                </a:solidFill>
                <a:latin typeface="Calibri" pitchFamily="34" charset="0"/>
                <a:ea typeface="文鼎中特毛楷" pitchFamily="49" charset="-120"/>
                <a:cs typeface="Calibri" pitchFamily="34" charset="0"/>
              </a:rPr>
              <a:t>包括 </a:t>
            </a:r>
            <a:r>
              <a:rPr lang="en-US" altLang="zh-TW" sz="2400" dirty="0" smtClean="0">
                <a:solidFill>
                  <a:schemeClr val="tx2">
                    <a:lumMod val="75000"/>
                  </a:schemeClr>
                </a:solidFill>
                <a:latin typeface="Calibri" pitchFamily="34" charset="0"/>
                <a:ea typeface="文鼎中特毛楷" pitchFamily="49" charset="-120"/>
                <a:cs typeface="Calibri" pitchFamily="34" charset="0"/>
              </a:rPr>
              <a:t>VISX</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Nidek</a:t>
            </a:r>
            <a:r>
              <a:rPr lang="zh-TW" altLang="en-US" sz="2400" dirty="0" smtClean="0">
                <a:solidFill>
                  <a:schemeClr val="tx2">
                    <a:lumMod val="75000"/>
                  </a:schemeClr>
                </a:solidFill>
                <a:latin typeface="Calibri" pitchFamily="34" charset="0"/>
                <a:ea typeface="文鼎中特毛楷" pitchFamily="49" charset="-120"/>
                <a:cs typeface="Calibri" pitchFamily="34" charset="0"/>
              </a:rPr>
              <a:t>， </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Technolas</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WaveLight</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Schwind</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Meditec</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a:t>
            </a:r>
            <a:r>
              <a:rPr lang="zh-TW" altLang="en-US" sz="2400" dirty="0" smtClean="0">
                <a:solidFill>
                  <a:schemeClr val="tx2">
                    <a:lumMod val="75000"/>
                  </a:schemeClr>
                </a:solidFill>
                <a:latin typeface="Calibri" pitchFamily="34" charset="0"/>
                <a:ea typeface="文鼎中特毛楷" pitchFamily="49" charset="-120"/>
                <a:cs typeface="Calibri" pitchFamily="34" charset="0"/>
              </a:rPr>
              <a:t>等世界品牌</a:t>
            </a:r>
            <a:endParaRPr lang="en-US" altLang="zh-TW" sz="2400" dirty="0" smtClean="0">
              <a:solidFill>
                <a:schemeClr val="tx2">
                  <a:lumMod val="75000"/>
                </a:schemeClr>
              </a:solidFill>
              <a:latin typeface="Calibri" pitchFamily="34" charset="0"/>
              <a:ea typeface="文鼎中特毛楷" pitchFamily="49" charset="-120"/>
              <a:cs typeface="Calibri" pitchFamily="34" charset="0"/>
            </a:endParaRPr>
          </a:p>
          <a:p>
            <a:r>
              <a:rPr lang="en-US" altLang="zh-TW" sz="2800" dirty="0" err="1" smtClean="0">
                <a:solidFill>
                  <a:schemeClr val="tx2">
                    <a:lumMod val="75000"/>
                  </a:schemeClr>
                </a:solidFill>
                <a:latin typeface="Calibri" pitchFamily="34" charset="0"/>
                <a:ea typeface="文鼎中特毛楷" pitchFamily="49" charset="-120"/>
                <a:cs typeface="Calibri" pitchFamily="34" charset="0"/>
              </a:rPr>
              <a:t>Microkeratome</a:t>
            </a:r>
            <a:r>
              <a:rPr lang="zh-TW" altLang="en-US" sz="2400" dirty="0" smtClean="0">
                <a:solidFill>
                  <a:schemeClr val="tx2">
                    <a:lumMod val="75000"/>
                  </a:schemeClr>
                </a:solidFill>
                <a:latin typeface="Calibri" pitchFamily="34" charset="0"/>
                <a:ea typeface="文鼎中特毛楷" pitchFamily="49" charset="-120"/>
                <a:cs typeface="Calibri" pitchFamily="34" charset="0"/>
              </a:rPr>
              <a:t>：有 </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Moria</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M2</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Nidek</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Carriazo-Pendular</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Hansatome</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Moria</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one-plus</a:t>
            </a:r>
            <a:r>
              <a:rPr lang="zh-TW" altLang="en-US" sz="2400" dirty="0" smtClean="0">
                <a:solidFill>
                  <a:schemeClr val="tx2">
                    <a:lumMod val="75000"/>
                  </a:schemeClr>
                </a:solidFill>
                <a:latin typeface="Calibri" pitchFamily="34" charset="0"/>
                <a:ea typeface="文鼎中特毛楷" pitchFamily="49" charset="-120"/>
                <a:cs typeface="Calibri" pitchFamily="34" charset="0"/>
              </a:rPr>
              <a:t>，及早期的 </a:t>
            </a:r>
            <a:r>
              <a:rPr lang="en-US" altLang="zh-TW" sz="2400" dirty="0" smtClean="0">
                <a:solidFill>
                  <a:schemeClr val="tx2">
                    <a:lumMod val="75000"/>
                  </a:schemeClr>
                </a:solidFill>
                <a:latin typeface="Calibri" pitchFamily="34" charset="0"/>
                <a:ea typeface="文鼎中特毛楷" pitchFamily="49" charset="-120"/>
                <a:cs typeface="Calibri" pitchFamily="34" charset="0"/>
              </a:rPr>
              <a:t>ACS</a:t>
            </a:r>
          </a:p>
          <a:p>
            <a:r>
              <a:rPr lang="en-US" altLang="zh-TW" sz="2800" dirty="0" err="1" smtClean="0">
                <a:solidFill>
                  <a:schemeClr val="tx2">
                    <a:lumMod val="75000"/>
                  </a:schemeClr>
                </a:solidFill>
                <a:latin typeface="Calibri" pitchFamily="34" charset="0"/>
                <a:ea typeface="文鼎中特毛楷" pitchFamily="49" charset="-120"/>
                <a:cs typeface="Calibri" pitchFamily="34" charset="0"/>
              </a:rPr>
              <a:t>Femtoscond</a:t>
            </a:r>
            <a:r>
              <a:rPr lang="en-US" altLang="zh-TW" sz="2800" dirty="0" smtClean="0">
                <a:solidFill>
                  <a:schemeClr val="tx2">
                    <a:lumMod val="75000"/>
                  </a:schemeClr>
                </a:solidFill>
                <a:latin typeface="Calibri" pitchFamily="34" charset="0"/>
                <a:ea typeface="文鼎中特毛楷" pitchFamily="49" charset="-120"/>
                <a:cs typeface="Calibri" pitchFamily="34" charset="0"/>
              </a:rPr>
              <a:t> laser</a:t>
            </a:r>
            <a:r>
              <a:rPr lang="zh-TW" altLang="en-US" sz="28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smtClean="0">
                <a:solidFill>
                  <a:schemeClr val="tx2">
                    <a:lumMod val="75000"/>
                  </a:schemeClr>
                </a:solidFill>
                <a:latin typeface="Calibri" pitchFamily="34" charset="0"/>
                <a:ea typeface="文鼎中特毛楷" pitchFamily="49" charset="-120"/>
                <a:cs typeface="Calibri" pitchFamily="34" charset="0"/>
              </a:rPr>
              <a:t>2008</a:t>
            </a:r>
            <a:r>
              <a:rPr lang="zh-TW" altLang="en-US" sz="2400" dirty="0" smtClean="0">
                <a:solidFill>
                  <a:schemeClr val="tx2">
                    <a:lumMod val="75000"/>
                  </a:schemeClr>
                </a:solidFill>
                <a:latin typeface="Calibri" pitchFamily="34" charset="0"/>
                <a:ea typeface="文鼎中特毛楷" pitchFamily="49" charset="-120"/>
                <a:cs typeface="Calibri" pitchFamily="34" charset="0"/>
              </a:rPr>
              <a:t>年引進，目前有 </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Intralase</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( 4</a:t>
            </a:r>
            <a:r>
              <a:rPr lang="en-US" altLang="zh-TW" sz="2400" baseline="30000" dirty="0" smtClean="0">
                <a:solidFill>
                  <a:schemeClr val="tx2">
                    <a:lumMod val="75000"/>
                  </a:schemeClr>
                </a:solidFill>
                <a:latin typeface="Calibri" pitchFamily="34" charset="0"/>
                <a:ea typeface="文鼎中特毛楷" pitchFamily="49" charset="-120"/>
                <a:cs typeface="Calibri" pitchFamily="34" charset="0"/>
              </a:rPr>
              <a:t>th</a:t>
            </a:r>
            <a:r>
              <a:rPr lang="en-US" altLang="zh-TW" sz="2400" dirty="0" smtClean="0">
                <a:solidFill>
                  <a:schemeClr val="tx2">
                    <a:lumMod val="75000"/>
                  </a:schemeClr>
                </a:solidFill>
                <a:latin typeface="Calibri" pitchFamily="34" charset="0"/>
                <a:ea typeface="文鼎中特毛楷" pitchFamily="49" charset="-120"/>
                <a:cs typeface="Calibri" pitchFamily="34" charset="0"/>
              </a:rPr>
              <a:t>&amp;5</a:t>
            </a:r>
            <a:r>
              <a:rPr lang="en-US" altLang="zh-TW" sz="2400" baseline="30000" dirty="0" smtClean="0">
                <a:solidFill>
                  <a:schemeClr val="tx2">
                    <a:lumMod val="75000"/>
                  </a:schemeClr>
                </a:solidFill>
                <a:latin typeface="Calibri" pitchFamily="34" charset="0"/>
                <a:ea typeface="文鼎中特毛楷" pitchFamily="49" charset="-120"/>
                <a:cs typeface="Calibri" pitchFamily="34" charset="0"/>
              </a:rPr>
              <a:t>th</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generation)</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Ziemer</a:t>
            </a:r>
            <a:r>
              <a:rPr lang="zh-TW" altLang="en-US" sz="2400" dirty="0" smtClean="0">
                <a:solidFill>
                  <a:schemeClr val="tx2">
                    <a:lumMod val="75000"/>
                  </a:schemeClr>
                </a:solidFill>
                <a:latin typeface="Calibri" pitchFamily="34" charset="0"/>
                <a:ea typeface="文鼎中特毛楷" pitchFamily="49" charset="-120"/>
                <a:cs typeface="Calibri" pitchFamily="34" charset="0"/>
              </a:rPr>
              <a:t>，</a:t>
            </a:r>
            <a:r>
              <a:rPr lang="en-US" altLang="zh-TW" sz="2400" dirty="0" smtClean="0">
                <a:solidFill>
                  <a:schemeClr val="tx2">
                    <a:lumMod val="75000"/>
                  </a:schemeClr>
                </a:solidFill>
                <a:latin typeface="Calibri" pitchFamily="34" charset="0"/>
                <a:ea typeface="文鼎中特毛楷" pitchFamily="49" charset="-120"/>
                <a:cs typeface="Calibri" pitchFamily="34" charset="0"/>
              </a:rPr>
              <a:t>Alcon</a:t>
            </a:r>
            <a:r>
              <a:rPr lang="zh-TW" altLang="en-US" sz="2400" dirty="0" smtClean="0">
                <a:solidFill>
                  <a:schemeClr val="tx2">
                    <a:lumMod val="75000"/>
                  </a:schemeClr>
                </a:solidFill>
                <a:latin typeface="Calibri" pitchFamily="34" charset="0"/>
                <a:ea typeface="文鼎中特毛楷" pitchFamily="49" charset="-120"/>
                <a:cs typeface="Calibri" pitchFamily="34" charset="0"/>
              </a:rPr>
              <a:t>，另有</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Technolas</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a:t>
            </a:r>
            <a:r>
              <a:rPr lang="en-US" altLang="zh-TW" sz="2400" dirty="0" err="1" smtClean="0">
                <a:solidFill>
                  <a:schemeClr val="tx2">
                    <a:lumMod val="75000"/>
                  </a:schemeClr>
                </a:solidFill>
                <a:latin typeface="Calibri" pitchFamily="34" charset="0"/>
                <a:ea typeface="文鼎中特毛楷" pitchFamily="49" charset="-120"/>
                <a:cs typeface="Calibri" pitchFamily="34" charset="0"/>
              </a:rPr>
              <a:t>Intracor</a:t>
            </a:r>
            <a:r>
              <a:rPr lang="en-US" altLang="zh-TW" sz="2400" dirty="0" smtClean="0">
                <a:solidFill>
                  <a:schemeClr val="tx2">
                    <a:lumMod val="75000"/>
                  </a:schemeClr>
                </a:solidFill>
                <a:latin typeface="Calibri" pitchFamily="34" charset="0"/>
                <a:ea typeface="文鼎中特毛楷" pitchFamily="49" charset="-120"/>
                <a:cs typeface="Calibri" pitchFamily="34" charset="0"/>
              </a:rPr>
              <a:t> </a:t>
            </a:r>
            <a:r>
              <a:rPr lang="zh-TW" altLang="en-US" sz="2400" dirty="0" smtClean="0">
                <a:solidFill>
                  <a:schemeClr val="tx2">
                    <a:lumMod val="75000"/>
                  </a:schemeClr>
                </a:solidFill>
                <a:latin typeface="Calibri" pitchFamily="34" charset="0"/>
                <a:ea typeface="文鼎中特毛楷" pitchFamily="49" charset="-120"/>
                <a:cs typeface="Calibri" pitchFamily="34" charset="0"/>
              </a:rPr>
              <a:t>使用於老花</a:t>
            </a:r>
            <a:endParaRPr lang="zh-TW" altLang="en-US" sz="2400" dirty="0">
              <a:solidFill>
                <a:schemeClr val="tx2">
                  <a:lumMod val="75000"/>
                </a:schemeClr>
              </a:solidFill>
              <a:latin typeface="Calibri" pitchFamily="34" charset="0"/>
              <a:ea typeface="文鼎中特毛楷" pitchFamily="49" charset="-120"/>
              <a:cs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custDataLst>
              <p:tags r:id="rId2"/>
            </p:custDataLst>
          </p:nvPr>
        </p:nvSpPr>
        <p:spPr>
          <a:xfrm>
            <a:off x="539750" y="1773238"/>
            <a:ext cx="8204200" cy="1143000"/>
          </a:xfrm>
        </p:spPr>
        <p:txBody>
          <a:bodyPr>
            <a:normAutofit fontScale="90000"/>
          </a:bodyPr>
          <a:lstStyle/>
          <a:p>
            <a:pPr algn="ctr" eaLnBrk="1" hangingPunct="1"/>
            <a:r>
              <a:rPr lang="en-US" altLang="zh-TW" dirty="0" smtClean="0">
                <a:solidFill>
                  <a:srgbClr val="FF0000"/>
                </a:solidFill>
                <a:effectLst/>
                <a:latin typeface="Times New Roman" pitchFamily="18" charset="0"/>
                <a:ea typeface="新細明體" pitchFamily="18" charset="-120"/>
                <a:cs typeface="Times New Roman" pitchFamily="18" charset="0"/>
              </a:rPr>
              <a:t>Cox proportional hazards model of myopic regression for laser in situ </a:t>
            </a:r>
            <a:r>
              <a:rPr lang="en-US" altLang="zh-TW" dirty="0" err="1" smtClean="0">
                <a:solidFill>
                  <a:srgbClr val="FF0000"/>
                </a:solidFill>
                <a:effectLst/>
                <a:latin typeface="Times New Roman" pitchFamily="18" charset="0"/>
                <a:ea typeface="新細明體" pitchFamily="18" charset="-120"/>
                <a:cs typeface="Times New Roman" pitchFamily="18" charset="0"/>
              </a:rPr>
              <a:t>keratomileusis</a:t>
            </a:r>
            <a:r>
              <a:rPr lang="en-US" altLang="zh-TW" dirty="0" smtClean="0">
                <a:solidFill>
                  <a:srgbClr val="FF0000"/>
                </a:solidFill>
                <a:effectLst/>
                <a:latin typeface="Times New Roman" pitchFamily="18" charset="0"/>
                <a:ea typeface="新細明體" pitchFamily="18" charset="-120"/>
                <a:cs typeface="Times New Roman" pitchFamily="18" charset="0"/>
              </a:rPr>
              <a:t> flap creation with a femtosecond laser and with a mechanical </a:t>
            </a:r>
            <a:r>
              <a:rPr lang="en-US" altLang="zh-TW" dirty="0" err="1" smtClean="0">
                <a:solidFill>
                  <a:srgbClr val="FF0000"/>
                </a:solidFill>
                <a:effectLst/>
                <a:latin typeface="Times New Roman" pitchFamily="18" charset="0"/>
                <a:ea typeface="新細明體" pitchFamily="18" charset="-120"/>
                <a:cs typeface="Times New Roman" pitchFamily="18" charset="0"/>
              </a:rPr>
              <a:t>microkeratome</a:t>
            </a:r>
            <a:endParaRPr lang="de-DE" altLang="zh-TW" dirty="0" smtClean="0">
              <a:solidFill>
                <a:srgbClr val="FF0000"/>
              </a:solidFill>
              <a:effectLst/>
              <a:latin typeface="Times New Roman" pitchFamily="18" charset="0"/>
              <a:ea typeface="新細明體" pitchFamily="18" charset="-120"/>
              <a:cs typeface="Times New Roman" pitchFamily="18" charset="0"/>
            </a:endParaRPr>
          </a:p>
        </p:txBody>
      </p:sp>
      <p:sp>
        <p:nvSpPr>
          <p:cNvPr id="3075" name="Rectangle 6"/>
          <p:cNvSpPr>
            <a:spLocks noChangeArrowheads="1"/>
          </p:cNvSpPr>
          <p:nvPr>
            <p:custDataLst>
              <p:tags r:id="rId3"/>
            </p:custDataLst>
          </p:nvPr>
        </p:nvSpPr>
        <p:spPr bwMode="auto">
          <a:xfrm>
            <a:off x="1763713" y="4960938"/>
            <a:ext cx="5761037" cy="1897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r>
              <a:rPr lang="zh-TW" altLang="de-DE" sz="2400" dirty="0">
                <a:solidFill>
                  <a:srgbClr val="FFFF66"/>
                </a:solidFill>
                <a:latin typeface="標楷體" pitchFamily="65" charset="-120"/>
                <a:ea typeface="標楷體" pitchFamily="65" charset="-120"/>
              </a:rPr>
              <a:t>台</a:t>
            </a:r>
            <a:r>
              <a:rPr lang="zh-TW" altLang="en-US" sz="2400" dirty="0">
                <a:solidFill>
                  <a:srgbClr val="FFFF66"/>
                </a:solidFill>
                <a:latin typeface="標楷體" pitchFamily="65" charset="-120"/>
                <a:ea typeface="標楷體" pitchFamily="65" charset="-120"/>
              </a:rPr>
              <a:t>灣</a:t>
            </a:r>
            <a:r>
              <a:rPr lang="zh-TW" altLang="de-DE" sz="2400" dirty="0">
                <a:solidFill>
                  <a:srgbClr val="FFFF66"/>
                </a:solidFill>
                <a:latin typeface="標楷體" pitchFamily="65" charset="-120"/>
                <a:ea typeface="標楷體" pitchFamily="65" charset="-120"/>
              </a:rPr>
              <a:t>大</a:t>
            </a:r>
            <a:r>
              <a:rPr lang="zh-TW" altLang="en-US" sz="2400" dirty="0">
                <a:solidFill>
                  <a:srgbClr val="FFFF66"/>
                </a:solidFill>
                <a:latin typeface="標楷體" pitchFamily="65" charset="-120"/>
                <a:ea typeface="標楷體" pitchFamily="65" charset="-120"/>
              </a:rPr>
              <a:t>學附設醫院</a:t>
            </a:r>
            <a:r>
              <a:rPr lang="zh-TW" altLang="de-DE" sz="2400" dirty="0">
                <a:solidFill>
                  <a:srgbClr val="FFFF66"/>
                </a:solidFill>
                <a:latin typeface="標楷體" pitchFamily="65" charset="-120"/>
                <a:ea typeface="標楷體" pitchFamily="65" charset="-120"/>
              </a:rPr>
              <a:t>眼科</a:t>
            </a:r>
            <a:r>
              <a:rPr lang="zh-TW" altLang="en-US" sz="2400" dirty="0">
                <a:solidFill>
                  <a:srgbClr val="FFFF66"/>
                </a:solidFill>
                <a:latin typeface="標楷體" pitchFamily="65" charset="-120"/>
                <a:ea typeface="標楷體" pitchFamily="65" charset="-120"/>
              </a:rPr>
              <a:t>部</a:t>
            </a:r>
            <a:r>
              <a:rPr lang="zh-TW" altLang="de-DE" sz="2400" dirty="0">
                <a:solidFill>
                  <a:srgbClr val="FFFF66"/>
                </a:solidFill>
                <a:latin typeface="標楷體" pitchFamily="65" charset="-120"/>
                <a:ea typeface="標楷體" pitchFamily="65" charset="-120"/>
              </a:rPr>
              <a:t> </a:t>
            </a:r>
          </a:p>
          <a:p>
            <a:pPr algn="ctr" eaLnBrk="1" hangingPunct="1"/>
            <a:r>
              <a:rPr lang="zh-TW" altLang="de-DE" sz="2400" dirty="0">
                <a:solidFill>
                  <a:srgbClr val="FFFF66"/>
                </a:solidFill>
                <a:latin typeface="標楷體" pitchFamily="65" charset="-120"/>
                <a:ea typeface="標楷體" pitchFamily="65" charset="-120"/>
              </a:rPr>
              <a:t>王一中</a:t>
            </a:r>
            <a:endParaRPr lang="en-US" altLang="zh-TW" sz="2400" dirty="0">
              <a:solidFill>
                <a:srgbClr val="FFFF66"/>
              </a:solidFill>
              <a:latin typeface="標楷體" pitchFamily="65" charset="-120"/>
              <a:ea typeface="標楷體" pitchFamily="65" charset="-120"/>
            </a:endParaRPr>
          </a:p>
          <a:p>
            <a:pPr algn="ctr" eaLnBrk="1" hangingPunct="1"/>
            <a:endParaRPr lang="en-US" altLang="zh-TW" sz="2400" dirty="0">
              <a:solidFill>
                <a:srgbClr val="FFFF66"/>
              </a:solidFill>
              <a:latin typeface="標楷體" pitchFamily="65" charset="-120"/>
              <a:ea typeface="標楷體" pitchFamily="65" charset="-120"/>
            </a:endParaRPr>
          </a:p>
          <a:p>
            <a:pPr algn="ctr"/>
            <a:r>
              <a:rPr lang="en-US" altLang="zh-TW" dirty="0">
                <a:ea typeface="新細明體" pitchFamily="18" charset="-120"/>
              </a:rPr>
              <a:t>J Cataract Refract Surg. 2012 Jun;38(6):992-9.</a:t>
            </a:r>
          </a:p>
        </p:txBody>
      </p:sp>
    </p:spTree>
    <p:custDataLst>
      <p:tags r:id="rId1"/>
    </p:custDataLst>
    <p:extLst>
      <p:ext uri="{BB962C8B-B14F-4D97-AF65-F5344CB8AC3E}">
        <p14:creationId xmlns:p14="http://schemas.microsoft.com/office/powerpoint/2010/main" xmlns="" val="26177010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custDataLst>
              <p:tags r:id="rId2"/>
            </p:custDataLst>
          </p:nvPr>
        </p:nvSpPr>
        <p:spPr>
          <a:xfrm>
            <a:off x="539750" y="260350"/>
            <a:ext cx="8353425" cy="1143000"/>
          </a:xfrm>
        </p:spPr>
        <p:txBody>
          <a:bodyPr/>
          <a:lstStyle/>
          <a:p>
            <a:pPr>
              <a:defRPr/>
            </a:pPr>
            <a:r>
              <a:rPr lang="en-US" altLang="zh-TW" sz="2800" smtClean="0">
                <a:ea typeface="新細明體" pitchFamily="18" charset="-120"/>
              </a:rPr>
              <a:t>Conclusion</a:t>
            </a:r>
            <a:endParaRPr lang="zh-TW" altLang="en-US" sz="2800" smtClean="0">
              <a:ea typeface="新細明體" pitchFamily="18" charset="-120"/>
            </a:endParaRPr>
          </a:p>
        </p:txBody>
      </p:sp>
      <p:sp>
        <p:nvSpPr>
          <p:cNvPr id="3" name="內容版面配置區 2"/>
          <p:cNvSpPr>
            <a:spLocks noGrp="1"/>
          </p:cNvSpPr>
          <p:nvPr>
            <p:ph idx="1"/>
            <p:custDataLst>
              <p:tags r:id="rId3"/>
            </p:custDataLst>
          </p:nvPr>
        </p:nvSpPr>
        <p:spPr/>
        <p:txBody>
          <a:bodyPr/>
          <a:lstStyle/>
          <a:p>
            <a:pPr>
              <a:defRPr/>
            </a:pPr>
            <a:r>
              <a:rPr lang="en-US" altLang="zh-TW" smtClean="0">
                <a:ea typeface="新細明體" pitchFamily="18" charset="-120"/>
              </a:rPr>
              <a:t>Laser in situ keratomileusis with a mechanical microkeratome had a higher risk for myopic regression than LASIK with a femtosecond laser through 12 months postoperatively.</a:t>
            </a:r>
          </a:p>
          <a:p>
            <a:pPr>
              <a:defRPr/>
            </a:pPr>
            <a:endParaRPr lang="zh-TW" altLang="en-US" smtClean="0">
              <a:ea typeface="新細明體" pitchFamily="18" charset="-120"/>
            </a:endParaRPr>
          </a:p>
          <a:p>
            <a:pPr>
              <a:defRPr/>
            </a:pPr>
            <a:r>
              <a:rPr lang="en-US" altLang="zh-TW" smtClean="0">
                <a:ea typeface="新細明體" pitchFamily="18" charset="-120"/>
              </a:rPr>
              <a:t>Of late problems after LASIK such as myopic regression, we should choose a better and an advanced technology to ensure a better quality of vision after 40 years old.</a:t>
            </a:r>
          </a:p>
        </p:txBody>
      </p:sp>
    </p:spTree>
    <p:custDataLst>
      <p:tags r:id="rId1"/>
    </p:custDataLst>
    <p:extLst>
      <p:ext uri="{BB962C8B-B14F-4D97-AF65-F5344CB8AC3E}">
        <p14:creationId xmlns:p14="http://schemas.microsoft.com/office/powerpoint/2010/main" xmlns="" val="33622391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3568" y="188640"/>
            <a:ext cx="6501408" cy="1143000"/>
          </a:xfrm>
        </p:spPr>
        <p:txBody>
          <a:bodyPr>
            <a:normAutofit/>
          </a:bodyPr>
          <a:lstStyle/>
          <a:p>
            <a:pPr algn="ctr"/>
            <a:r>
              <a:rPr lang="zh-TW" altLang="en-US" sz="4000" dirty="0" smtClean="0">
                <a:latin typeface="文鼎中特毛楷" pitchFamily="49" charset="-120"/>
                <a:ea typeface="文鼎中特毛楷" pitchFamily="49" charset="-120"/>
              </a:rPr>
              <a:t>結論</a:t>
            </a:r>
            <a:endParaRPr lang="zh-TW" altLang="en-US" sz="4000"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612648" y="1600200"/>
            <a:ext cx="8153400" cy="4277072"/>
          </a:xfrm>
        </p:spPr>
        <p:txBody>
          <a:bodyPr>
            <a:normAutofit/>
          </a:bodyPr>
          <a:lstStyle/>
          <a:p>
            <a:r>
              <a:rPr lang="zh-TW" altLang="en-US" sz="2600" dirty="0" smtClean="0">
                <a:solidFill>
                  <a:schemeClr val="tx2">
                    <a:lumMod val="75000"/>
                  </a:schemeClr>
                </a:solidFill>
                <a:latin typeface="文鼎中特毛楷" pitchFamily="49" charset="-120"/>
                <a:ea typeface="文鼎中特毛楷" pitchFamily="49" charset="-120"/>
              </a:rPr>
              <a:t>本新聞事件是台灣眼科史上重大事件之一，除了直接影響數百位會員的工作外，也間接使全體眼科醫師的形象受損。</a:t>
            </a:r>
            <a:endParaRPr lang="en-US" altLang="zh-TW" sz="2600" dirty="0" smtClean="0">
              <a:solidFill>
                <a:schemeClr val="tx2">
                  <a:lumMod val="75000"/>
                </a:schemeClr>
              </a:solidFill>
              <a:latin typeface="文鼎中特毛楷" pitchFamily="49" charset="-120"/>
              <a:ea typeface="文鼎中特毛楷" pitchFamily="49" charset="-120"/>
            </a:endParaRPr>
          </a:p>
          <a:p>
            <a:r>
              <a:rPr lang="zh-TW" altLang="en-US" sz="2600" dirty="0" smtClean="0">
                <a:solidFill>
                  <a:schemeClr val="tx2">
                    <a:lumMod val="75000"/>
                  </a:schemeClr>
                </a:solidFill>
                <a:latin typeface="文鼎中特毛楷" pitchFamily="49" charset="-120"/>
                <a:ea typeface="文鼎中特毛楷" pitchFamily="49" charset="-120"/>
              </a:rPr>
              <a:t>學會慎重呼籲會員往後與媒體互動時，</a:t>
            </a:r>
            <a:r>
              <a:rPr lang="zh-TW" altLang="en-US" sz="2600" dirty="0" smtClean="0">
                <a:solidFill>
                  <a:srgbClr val="FF0000"/>
                </a:solidFill>
                <a:latin typeface="文鼎中特毛楷" pitchFamily="49" charset="-120"/>
                <a:ea typeface="文鼎中特毛楷" pitchFamily="49" charset="-120"/>
              </a:rPr>
              <a:t>慎妨出現類似傷害全體會員的言談。</a:t>
            </a:r>
            <a:endParaRPr lang="en-US" altLang="zh-TW" sz="2600" dirty="0" smtClean="0">
              <a:solidFill>
                <a:srgbClr val="FF0000"/>
              </a:solidFill>
              <a:latin typeface="文鼎中特毛楷" pitchFamily="49" charset="-120"/>
              <a:ea typeface="文鼎中特毛楷" pitchFamily="49" charset="-120"/>
            </a:endParaRPr>
          </a:p>
          <a:p>
            <a:r>
              <a:rPr lang="zh-TW" altLang="en-US" sz="2600" dirty="0" smtClean="0">
                <a:solidFill>
                  <a:schemeClr val="tx2">
                    <a:lumMod val="75000"/>
                  </a:schemeClr>
                </a:solidFill>
                <a:latin typeface="文鼎中特毛楷" pitchFamily="49" charset="-120"/>
                <a:ea typeface="文鼎中特毛楷" pitchFamily="49" charset="-120"/>
              </a:rPr>
              <a:t>危機是轉機，只要全體會員都善盡醫師的責任，</a:t>
            </a:r>
            <a:r>
              <a:rPr lang="zh-TW" altLang="en-US" sz="2600" dirty="0" smtClean="0">
                <a:solidFill>
                  <a:srgbClr val="FF0000"/>
                </a:solidFill>
                <a:latin typeface="文鼎中特毛楷" pitchFamily="49" charset="-120"/>
                <a:ea typeface="文鼎中特毛楷" pitchFamily="49" charset="-120"/>
              </a:rPr>
              <a:t>以病人福利為優先考量，並努力提昇本身的專業知識，</a:t>
            </a:r>
            <a:r>
              <a:rPr lang="zh-TW" altLang="en-US" sz="2600" dirty="0" smtClean="0">
                <a:solidFill>
                  <a:schemeClr val="tx2">
                    <a:lumMod val="75000"/>
                  </a:schemeClr>
                </a:solidFill>
                <a:latin typeface="文鼎中特毛楷" pitchFamily="49" charset="-120"/>
                <a:ea typeface="文鼎中特毛楷" pitchFamily="49" charset="-120"/>
              </a:rPr>
              <a:t>最後必能獲得病患的信任，重拾我眼科醫師一向的良好形象。</a:t>
            </a:r>
            <a:endParaRPr lang="en-US" altLang="zh-TW" sz="2600" dirty="0" smtClean="0">
              <a:solidFill>
                <a:schemeClr val="tx2">
                  <a:lumMod val="75000"/>
                </a:schemeClr>
              </a:solidFill>
              <a:latin typeface="文鼎中特毛楷" pitchFamily="49" charset="-120"/>
              <a:ea typeface="文鼎中特毛楷" pitchFamily="49" charset="-120"/>
            </a:endParaRPr>
          </a:p>
          <a:p>
            <a:endParaRPr lang="en-US" altLang="zh-TW" dirty="0" smtClean="0"/>
          </a:p>
          <a:p>
            <a:endParaRPr lang="en-US" altLang="zh-TW" dirty="0" smtClean="0"/>
          </a:p>
          <a:p>
            <a:endParaRPr lang="zh-TW"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雷射屈光手術突發新聞事件</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539552" y="1988841"/>
            <a:ext cx="8229600" cy="3096344"/>
          </a:xfrm>
        </p:spPr>
        <p:txBody>
          <a:bodyPr>
            <a:normAutofit lnSpcReduction="10000"/>
          </a:bodyPr>
          <a:lstStyle/>
          <a:p>
            <a:r>
              <a:rPr lang="en-US" altLang="zh-TW" dirty="0" smtClean="0">
                <a:solidFill>
                  <a:schemeClr val="tx2">
                    <a:lumMod val="75000"/>
                  </a:schemeClr>
                </a:solidFill>
                <a:latin typeface="文鼎中特毛楷" pitchFamily="49" charset="-120"/>
                <a:ea typeface="文鼎中特毛楷" pitchFamily="49" charset="-120"/>
              </a:rPr>
              <a:t>2012</a:t>
            </a:r>
            <a:r>
              <a:rPr lang="zh-TW" altLang="en-US" dirty="0" smtClean="0">
                <a:solidFill>
                  <a:schemeClr val="tx2">
                    <a:lumMod val="75000"/>
                  </a:schemeClr>
                </a:solidFill>
                <a:latin typeface="文鼎中特毛楷" pitchFamily="49" charset="-120"/>
                <a:ea typeface="文鼎中特毛楷" pitchFamily="49" charset="-120"/>
              </a:rPr>
              <a:t>年</a:t>
            </a:r>
            <a:r>
              <a:rPr lang="en-US" altLang="zh-TW" dirty="0" smtClean="0">
                <a:solidFill>
                  <a:schemeClr val="tx2">
                    <a:lumMod val="75000"/>
                  </a:schemeClr>
                </a:solidFill>
                <a:latin typeface="文鼎中特毛楷" pitchFamily="49" charset="-120"/>
                <a:ea typeface="文鼎中特毛楷" pitchFamily="49" charset="-120"/>
              </a:rPr>
              <a:t>2</a:t>
            </a:r>
            <a:r>
              <a:rPr lang="zh-TW" altLang="en-US" dirty="0" smtClean="0">
                <a:solidFill>
                  <a:schemeClr val="tx2">
                    <a:lumMod val="75000"/>
                  </a:schemeClr>
                </a:solidFill>
                <a:latin typeface="文鼎中特毛楷" pitchFamily="49" charset="-120"/>
                <a:ea typeface="文鼎中特毛楷" pitchFamily="49" charset="-120"/>
              </a:rPr>
              <a:t>月</a:t>
            </a:r>
            <a:r>
              <a:rPr lang="en-US" altLang="zh-TW" dirty="0" smtClean="0">
                <a:solidFill>
                  <a:schemeClr val="tx2">
                    <a:lumMod val="75000"/>
                  </a:schemeClr>
                </a:solidFill>
                <a:latin typeface="文鼎中特毛楷" pitchFamily="49" charset="-120"/>
                <a:ea typeface="文鼎中特毛楷" pitchFamily="49" charset="-120"/>
              </a:rPr>
              <a:t>14</a:t>
            </a:r>
            <a:r>
              <a:rPr lang="zh-TW" altLang="en-US" dirty="0" smtClean="0">
                <a:solidFill>
                  <a:schemeClr val="tx2">
                    <a:lumMod val="75000"/>
                  </a:schemeClr>
                </a:solidFill>
                <a:latin typeface="文鼎中特毛楷" pitchFamily="49" charset="-120"/>
                <a:ea typeface="文鼎中特毛楷" pitchFamily="49" charset="-120"/>
              </a:rPr>
              <a:t>日聯合晚報頭版頭條：</a:t>
            </a:r>
            <a:endParaRPr lang="en-US" altLang="zh-TW" dirty="0" smtClean="0">
              <a:solidFill>
                <a:schemeClr val="tx2">
                  <a:lumMod val="75000"/>
                </a:schemeClr>
              </a:solidFill>
              <a:latin typeface="文鼎中特毛楷" pitchFamily="49" charset="-120"/>
              <a:ea typeface="文鼎中特毛楷" pitchFamily="49" charset="-120"/>
            </a:endParaRPr>
          </a:p>
          <a:p>
            <a:endParaRPr lang="en-US" altLang="zh-TW" dirty="0" smtClean="0">
              <a:solidFill>
                <a:schemeClr val="tx2">
                  <a:lumMod val="75000"/>
                </a:schemeClr>
              </a:solidFill>
              <a:latin typeface="文鼎中特毛楷" pitchFamily="49" charset="-120"/>
              <a:ea typeface="文鼎中特毛楷" pitchFamily="49" charset="-120"/>
            </a:endParaRPr>
          </a:p>
          <a:p>
            <a:pPr>
              <a:buNone/>
            </a:pPr>
            <a:r>
              <a:rPr lang="en-US" altLang="zh-TW" dirty="0">
                <a:solidFill>
                  <a:schemeClr val="tx2">
                    <a:lumMod val="75000"/>
                  </a:schemeClr>
                </a:solidFill>
                <a:latin typeface="文鼎中特毛楷" pitchFamily="49" charset="-120"/>
                <a:ea typeface="文鼎中特毛楷" pitchFamily="49" charset="-120"/>
              </a:rPr>
              <a:t> </a:t>
            </a:r>
            <a:r>
              <a:rPr lang="en-US" altLang="zh-TW" dirty="0" smtClean="0">
                <a:solidFill>
                  <a:schemeClr val="tx2">
                    <a:lumMod val="75000"/>
                  </a:schemeClr>
                </a:solidFill>
                <a:latin typeface="文鼎中特毛楷" pitchFamily="49" charset="-120"/>
                <a:ea typeface="文鼎中特毛楷" pitchFamily="49" charset="-120"/>
              </a:rPr>
              <a:t>  </a:t>
            </a:r>
            <a:r>
              <a:rPr lang="zh-TW" altLang="en-US" dirty="0" smtClean="0">
                <a:solidFill>
                  <a:schemeClr val="tx2">
                    <a:lumMod val="75000"/>
                  </a:schemeClr>
                </a:solidFill>
                <a:latin typeface="文鼎中特毛楷" pitchFamily="49" charset="-120"/>
                <a:ea typeface="文鼎中特毛楷" pitchFamily="49" charset="-120"/>
              </a:rPr>
              <a:t>近視雷射手術存有併發症～眼科名醫蔡瑞芳</a:t>
            </a:r>
            <a:endParaRPr lang="en-US" altLang="zh-TW" dirty="0" smtClean="0">
              <a:solidFill>
                <a:schemeClr val="tx2">
                  <a:lumMod val="75000"/>
                </a:schemeClr>
              </a:solidFill>
              <a:latin typeface="文鼎中特毛楷" pitchFamily="49" charset="-120"/>
              <a:ea typeface="文鼎中特毛楷" pitchFamily="49" charset="-120"/>
            </a:endParaRPr>
          </a:p>
          <a:p>
            <a:pPr>
              <a:buNone/>
            </a:pPr>
            <a:r>
              <a:rPr lang="zh-TW" altLang="en-US" dirty="0" smtClean="0">
                <a:solidFill>
                  <a:schemeClr val="tx2">
                    <a:lumMod val="75000"/>
                  </a:schemeClr>
                </a:solidFill>
                <a:latin typeface="文鼎中特毛楷" pitchFamily="49" charset="-120"/>
                <a:ea typeface="文鼎中特毛楷" pitchFamily="49" charset="-120"/>
              </a:rPr>
              <a:t>   宣布停作雷射手術</a:t>
            </a:r>
            <a:r>
              <a:rPr lang="en-US" altLang="zh-TW" dirty="0" smtClean="0">
                <a:solidFill>
                  <a:schemeClr val="tx2">
                    <a:lumMod val="75000"/>
                  </a:schemeClr>
                </a:solidFill>
                <a:latin typeface="文鼎中特毛楷" pitchFamily="49" charset="-120"/>
                <a:ea typeface="文鼎中特毛楷" pitchFamily="49" charset="-120"/>
              </a:rPr>
              <a:t>!</a:t>
            </a:r>
          </a:p>
          <a:p>
            <a:pPr>
              <a:buNone/>
            </a:pPr>
            <a:endParaRPr lang="en-US" altLang="zh-TW" dirty="0"/>
          </a:p>
          <a:p>
            <a:pPr>
              <a:buNone/>
            </a:pPr>
            <a:r>
              <a:rPr lang="zh-TW" altLang="en-US" dirty="0" smtClean="0"/>
              <a:t>               </a:t>
            </a:r>
            <a:endParaRPr lang="zh-TW" altLang="en-US" sz="5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dirty="0" smtClean="0">
                <a:latin typeface="文鼎中特毛楷" pitchFamily="49" charset="-120"/>
                <a:ea typeface="文鼎中特毛楷" pitchFamily="49" charset="-120"/>
              </a:rPr>
              <a:t>事件經過</a:t>
            </a:r>
            <a:endParaRPr lang="zh-TW" altLang="en-US" dirty="0">
              <a:latin typeface="文鼎中特毛楷" pitchFamily="49" charset="-120"/>
              <a:ea typeface="文鼎中特毛楷" pitchFamily="49" charset="-120"/>
            </a:endParaRPr>
          </a:p>
        </p:txBody>
      </p:sp>
      <p:sp>
        <p:nvSpPr>
          <p:cNvPr id="3" name="內容版面配置區 2"/>
          <p:cNvSpPr>
            <a:spLocks noGrp="1"/>
          </p:cNvSpPr>
          <p:nvPr>
            <p:ph sz="quarter" idx="1"/>
          </p:nvPr>
        </p:nvSpPr>
        <p:spPr>
          <a:xfrm>
            <a:off x="612648" y="1600200"/>
            <a:ext cx="8153400" cy="3701008"/>
          </a:xfrm>
        </p:spPr>
        <p:txBody>
          <a:bodyPr/>
          <a:lstStyle/>
          <a:p>
            <a:r>
              <a:rPr lang="en-US" altLang="zh-TW" dirty="0" smtClean="0">
                <a:solidFill>
                  <a:schemeClr val="tx2">
                    <a:lumMod val="75000"/>
                  </a:schemeClr>
                </a:solidFill>
                <a:latin typeface="文鼎中特毛楷" pitchFamily="49" charset="-120"/>
                <a:ea typeface="文鼎中特毛楷" pitchFamily="49" charset="-120"/>
              </a:rPr>
              <a:t>2012/02/15</a:t>
            </a:r>
          </a:p>
          <a:p>
            <a:r>
              <a:rPr lang="zh-TW" altLang="en-US" dirty="0" smtClean="0">
                <a:solidFill>
                  <a:schemeClr val="tx2">
                    <a:lumMod val="75000"/>
                  </a:schemeClr>
                </a:solidFill>
                <a:latin typeface="文鼎中特毛楷" pitchFamily="49" charset="-120"/>
                <a:ea typeface="文鼎中特毛楷" pitchFamily="49" charset="-120"/>
              </a:rPr>
              <a:t>第二天：台灣四大報都以顯著版面</a:t>
            </a:r>
            <a:r>
              <a:rPr lang="zh-TW" altLang="en-US" b="1" dirty="0" smtClean="0">
                <a:solidFill>
                  <a:schemeClr val="tx2">
                    <a:lumMod val="75000"/>
                  </a:schemeClr>
                </a:solidFill>
                <a:latin typeface="標楷體" pitchFamily="65" charset="-120"/>
                <a:ea typeface="標楷體" pitchFamily="65" charset="-120"/>
              </a:rPr>
              <a:t>刋</a:t>
            </a:r>
            <a:r>
              <a:rPr lang="zh-TW" altLang="en-US" dirty="0" smtClean="0">
                <a:solidFill>
                  <a:schemeClr val="tx2">
                    <a:lumMod val="75000"/>
                  </a:schemeClr>
                </a:solidFill>
                <a:latin typeface="文鼎中特毛楷" pitchFamily="49" charset="-120"/>
                <a:ea typeface="文鼎中特毛楷" pitchFamily="49" charset="-120"/>
              </a:rPr>
              <a:t>登此消息，</a:t>
            </a:r>
            <a:r>
              <a:rPr lang="zh-TW" altLang="en-US" dirty="0" smtClean="0">
                <a:solidFill>
                  <a:srgbClr val="FF0000"/>
                </a:solidFill>
                <a:latin typeface="文鼎中特毛楷" pitchFamily="49" charset="-120"/>
                <a:ea typeface="文鼎中特毛楷" pitchFamily="49" charset="-120"/>
              </a:rPr>
              <a:t>學會的聲明稿只有自由時報及同日的聯合晚報有報導</a:t>
            </a:r>
            <a:r>
              <a:rPr lang="zh-TW" altLang="en-US" dirty="0" smtClean="0">
                <a:solidFill>
                  <a:schemeClr val="tx2">
                    <a:lumMod val="75000"/>
                  </a:schemeClr>
                </a:solidFill>
                <a:latin typeface="文鼎中特毛楷" pitchFamily="49" charset="-120"/>
                <a:ea typeface="文鼎中特毛楷" pitchFamily="49" charset="-120"/>
              </a:rPr>
              <a:t>。而聯合晚報更報導</a:t>
            </a:r>
            <a:r>
              <a:rPr lang="zh-TW" altLang="en-US" dirty="0" smtClean="0">
                <a:solidFill>
                  <a:srgbClr val="FF0000"/>
                </a:solidFill>
                <a:latin typeface="文鼎中特毛楷" pitchFamily="49" charset="-120"/>
                <a:ea typeface="文鼎中特毛楷" pitchFamily="49" charset="-120"/>
              </a:rPr>
              <a:t>聯合新聞網站對此事件的點閱率高達</a:t>
            </a:r>
            <a:r>
              <a:rPr lang="en-US" altLang="zh-TW" dirty="0" smtClean="0">
                <a:solidFill>
                  <a:srgbClr val="FF0000"/>
                </a:solidFill>
                <a:latin typeface="文鼎中特毛楷" pitchFamily="49" charset="-120"/>
                <a:ea typeface="文鼎中特毛楷" pitchFamily="49" charset="-120"/>
              </a:rPr>
              <a:t>45</a:t>
            </a:r>
            <a:r>
              <a:rPr lang="zh-TW" altLang="en-US" dirty="0" smtClean="0">
                <a:solidFill>
                  <a:srgbClr val="FF0000"/>
                </a:solidFill>
                <a:latin typeface="文鼎中特毛楷" pitchFamily="49" charset="-120"/>
                <a:ea typeface="文鼎中特毛楷" pitchFamily="49" charset="-120"/>
              </a:rPr>
              <a:t>萬人次，可以說明本事件為何產生如此大的影響</a:t>
            </a:r>
            <a:endParaRPr lang="en-US" altLang="zh-TW" dirty="0" smtClean="0">
              <a:solidFill>
                <a:srgbClr val="FF0000"/>
              </a:solidFill>
              <a:latin typeface="文鼎中特毛楷" pitchFamily="49" charset="-120"/>
              <a:ea typeface="文鼎中特毛楷" pitchFamily="49" charset="-120"/>
            </a:endParaRPr>
          </a:p>
          <a:p>
            <a:pPr>
              <a:buNone/>
            </a:pPr>
            <a:endParaRPr lang="zh-TW" altLang="en-US" dirty="0"/>
          </a:p>
        </p:txBody>
      </p:sp>
    </p:spTree>
    <p:extLst>
      <p:ext uri="{BB962C8B-B14F-4D97-AF65-F5344CB8AC3E}">
        <p14:creationId xmlns:p14="http://schemas.microsoft.com/office/powerpoint/2010/main" xmlns="" val="18333927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11560" y="260648"/>
            <a:ext cx="6984776" cy="990600"/>
          </a:xfrm>
        </p:spPr>
        <p:txBody>
          <a:bodyPr/>
          <a:lstStyle/>
          <a:p>
            <a:pPr algn="ctr"/>
            <a:r>
              <a:rPr lang="zh-TW" altLang="en-US" dirty="0" smtClean="0">
                <a:latin typeface="文鼎中特毛楷" pitchFamily="49" charset="-120"/>
                <a:ea typeface="文鼎中特毛楷" pitchFamily="49" charset="-120"/>
              </a:rPr>
              <a:t>剪報１</a:t>
            </a:r>
            <a:endParaRPr lang="zh-TW" altLang="en-US" dirty="0">
              <a:latin typeface="文鼎中特毛楷" pitchFamily="49" charset="-120"/>
              <a:ea typeface="文鼎中特毛楷" pitchFamily="49" charset="-120"/>
            </a:endParaRPr>
          </a:p>
        </p:txBody>
      </p:sp>
      <p:pic>
        <p:nvPicPr>
          <p:cNvPr id="4" name="內容版面配置區 3" descr="P1070298-聯合晚報.jpg"/>
          <p:cNvPicPr>
            <a:picLocks noGrp="1" noChangeAspect="1"/>
          </p:cNvPicPr>
          <p:nvPr>
            <p:ph sz="quarter" idx="1"/>
          </p:nvPr>
        </p:nvPicPr>
        <p:blipFill>
          <a:blip r:embed="rId2" cstate="print"/>
          <a:stretch>
            <a:fillRect/>
          </a:stretch>
        </p:blipFill>
        <p:spPr>
          <a:xfrm>
            <a:off x="467544" y="1628800"/>
            <a:ext cx="7978575" cy="4752528"/>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dirty="0" smtClean="0">
                <a:latin typeface="文鼎中特毛楷" pitchFamily="49" charset="-120"/>
                <a:ea typeface="文鼎中特毛楷" pitchFamily="49" charset="-120"/>
              </a:rPr>
              <a:t>剪報２</a:t>
            </a:r>
            <a:endParaRPr lang="zh-TW" altLang="en-US" dirty="0">
              <a:latin typeface="文鼎中特毛楷" pitchFamily="49" charset="-120"/>
              <a:ea typeface="文鼎中特毛楷" pitchFamily="49" charset="-120"/>
            </a:endParaRPr>
          </a:p>
        </p:txBody>
      </p:sp>
      <p:pic>
        <p:nvPicPr>
          <p:cNvPr id="4" name="內容版面配置區 3" descr="P1070321術後十年.jpg"/>
          <p:cNvPicPr>
            <a:picLocks noGrp="1" noChangeAspect="1"/>
          </p:cNvPicPr>
          <p:nvPr>
            <p:ph sz="quarter" idx="1"/>
          </p:nvPr>
        </p:nvPicPr>
        <p:blipFill>
          <a:blip r:embed="rId2" cstate="print"/>
          <a:stretch>
            <a:fillRect/>
          </a:stretch>
        </p:blipFill>
        <p:spPr>
          <a:xfrm>
            <a:off x="782967" y="1988840"/>
            <a:ext cx="7983207" cy="4176464"/>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nobel P\桌面\掃描\聯合晚報_近視雷射有併發症眼科名醫大辯論2012021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9552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200696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VSHAPEID" val="NByJwhlE6kawxuuySYdJPF"/>
</p:tagLst>
</file>

<file path=ppt/tags/tag10.xml><?xml version="1.0" encoding="utf-8"?>
<p:tagLst xmlns:a="http://schemas.openxmlformats.org/drawingml/2006/main" xmlns:r="http://schemas.openxmlformats.org/officeDocument/2006/relationships" xmlns:p="http://schemas.openxmlformats.org/presentationml/2006/main">
  <p:tag name="DVSHAPEID" val="8PDEBrzc4mWJUmr6eMVB4e"/>
</p:tagLst>
</file>

<file path=ppt/tags/tag11.xml><?xml version="1.0" encoding="utf-8"?>
<p:tagLst xmlns:a="http://schemas.openxmlformats.org/drawingml/2006/main" xmlns:r="http://schemas.openxmlformats.org/officeDocument/2006/relationships" xmlns:p="http://schemas.openxmlformats.org/presentationml/2006/main">
  <p:tag name="DVSHAPEID" val="7kjuwpJm9tQbYsMG7qSozL"/>
</p:tagLst>
</file>

<file path=ppt/tags/tag12.xml><?xml version="1.0" encoding="utf-8"?>
<p:tagLst xmlns:a="http://schemas.openxmlformats.org/drawingml/2006/main" xmlns:r="http://schemas.openxmlformats.org/officeDocument/2006/relationships" xmlns:p="http://schemas.openxmlformats.org/presentationml/2006/main">
  <p:tag name="DVSHAPEID" val="ZqBhp7zB3ymUHil7U9sIct"/>
</p:tagLst>
</file>

<file path=ppt/tags/tag13.xml><?xml version="1.0" encoding="utf-8"?>
<p:tagLst xmlns:a="http://schemas.openxmlformats.org/drawingml/2006/main" xmlns:r="http://schemas.openxmlformats.org/officeDocument/2006/relationships" xmlns:p="http://schemas.openxmlformats.org/presentationml/2006/main">
  <p:tag name="DVSHAPEID" val="SInZkxEuIGEmkSSeZBMxpi"/>
</p:tagLst>
</file>

<file path=ppt/tags/tag14.xml><?xml version="1.0" encoding="utf-8"?>
<p:tagLst xmlns:a="http://schemas.openxmlformats.org/drawingml/2006/main" xmlns:r="http://schemas.openxmlformats.org/officeDocument/2006/relationships" xmlns:p="http://schemas.openxmlformats.org/presentationml/2006/main">
  <p:tag name="DVSHAPEID" val="P4Ktl0vIVQywySUqN1XzPG"/>
</p:tagLst>
</file>

<file path=ppt/tags/tag15.xml><?xml version="1.0" encoding="utf-8"?>
<p:tagLst xmlns:a="http://schemas.openxmlformats.org/drawingml/2006/main" xmlns:r="http://schemas.openxmlformats.org/officeDocument/2006/relationships" xmlns:p="http://schemas.openxmlformats.org/presentationml/2006/main">
  <p:tag name="DVSHAPEID" val="flXseF9RWE3ATjeQcEYZKO"/>
</p:tagLst>
</file>

<file path=ppt/tags/tag16.xml><?xml version="1.0" encoding="utf-8"?>
<p:tagLst xmlns:a="http://schemas.openxmlformats.org/drawingml/2006/main" xmlns:r="http://schemas.openxmlformats.org/officeDocument/2006/relationships" xmlns:p="http://schemas.openxmlformats.org/presentationml/2006/main">
  <p:tag name="DVSHAPEID" val="NOkZkzOKAQs8OpwSLQz4UU"/>
</p:tagLst>
</file>

<file path=ppt/tags/tag17.xml><?xml version="1.0" encoding="utf-8"?>
<p:tagLst xmlns:a="http://schemas.openxmlformats.org/drawingml/2006/main" xmlns:r="http://schemas.openxmlformats.org/officeDocument/2006/relationships" xmlns:p="http://schemas.openxmlformats.org/presentationml/2006/main">
  <p:tag name="DVSHAPEID" val="tXZAcXPiAPWrx98elA2b3d"/>
</p:tagLst>
</file>

<file path=ppt/tags/tag18.xml><?xml version="1.0" encoding="utf-8"?>
<p:tagLst xmlns:a="http://schemas.openxmlformats.org/drawingml/2006/main" xmlns:r="http://schemas.openxmlformats.org/officeDocument/2006/relationships" xmlns:p="http://schemas.openxmlformats.org/presentationml/2006/main">
  <p:tag name="DVSHAPEID" val="7KvOjjS8qFTTkm0KmRUhfC"/>
</p:tagLst>
</file>

<file path=ppt/tags/tag19.xml><?xml version="1.0" encoding="utf-8"?>
<p:tagLst xmlns:a="http://schemas.openxmlformats.org/drawingml/2006/main" xmlns:r="http://schemas.openxmlformats.org/officeDocument/2006/relationships" xmlns:p="http://schemas.openxmlformats.org/presentationml/2006/main">
  <p:tag name="DVSHAPEID" val="cmSnJwuY1JQfQf4nDvpspg"/>
</p:tagLst>
</file>

<file path=ppt/tags/tag2.xml><?xml version="1.0" encoding="utf-8"?>
<p:tagLst xmlns:a="http://schemas.openxmlformats.org/drawingml/2006/main" xmlns:r="http://schemas.openxmlformats.org/officeDocument/2006/relationships" xmlns:p="http://schemas.openxmlformats.org/presentationml/2006/main">
  <p:tag name="DVSHAPEID" val="BtVph2vpMcLV0HTO7skLiV"/>
</p:tagLst>
</file>

<file path=ppt/tags/tag20.xml><?xml version="1.0" encoding="utf-8"?>
<p:tagLst xmlns:a="http://schemas.openxmlformats.org/drawingml/2006/main" xmlns:r="http://schemas.openxmlformats.org/officeDocument/2006/relationships" xmlns:p="http://schemas.openxmlformats.org/presentationml/2006/main">
  <p:tag name="DVSHAPEID" val="yDOMeAdbgLYvx9WWAmDsDa"/>
</p:tagLst>
</file>

<file path=ppt/tags/tag21.xml><?xml version="1.0" encoding="utf-8"?>
<p:tagLst xmlns:a="http://schemas.openxmlformats.org/drawingml/2006/main" xmlns:r="http://schemas.openxmlformats.org/officeDocument/2006/relationships" xmlns:p="http://schemas.openxmlformats.org/presentationml/2006/main">
  <p:tag name="DVSECTIONID" val="SK6irW2sz4TfeS3ROv93R9"/>
</p:tagLst>
</file>

<file path=ppt/tags/tag22.xml><?xml version="1.0" encoding="utf-8"?>
<p:tagLst xmlns:a="http://schemas.openxmlformats.org/drawingml/2006/main" xmlns:r="http://schemas.openxmlformats.org/officeDocument/2006/relationships" xmlns:p="http://schemas.openxmlformats.org/presentationml/2006/main">
  <p:tag name="DVSHAPEID" val="itn6jQlsGPAGgzO0DUmAYx"/>
</p:tagLst>
</file>

<file path=ppt/tags/tag23.xml><?xml version="1.0" encoding="utf-8"?>
<p:tagLst xmlns:a="http://schemas.openxmlformats.org/drawingml/2006/main" xmlns:r="http://schemas.openxmlformats.org/officeDocument/2006/relationships" xmlns:p="http://schemas.openxmlformats.org/presentationml/2006/main">
  <p:tag name="DVSHAPEID" val="XMbJTiqqlhDcINUOWCuUyV"/>
</p:tagLst>
</file>

<file path=ppt/tags/tag24.xml><?xml version="1.0" encoding="utf-8"?>
<p:tagLst xmlns:a="http://schemas.openxmlformats.org/drawingml/2006/main" xmlns:r="http://schemas.openxmlformats.org/officeDocument/2006/relationships" xmlns:p="http://schemas.openxmlformats.org/presentationml/2006/main">
  <p:tag name="DVSECTIONID" val="zXzCN0hRkVrQsKehg8C1J9"/>
</p:tagLst>
</file>

<file path=ppt/tags/tag25.xml><?xml version="1.0" encoding="utf-8"?>
<p:tagLst xmlns:a="http://schemas.openxmlformats.org/drawingml/2006/main" xmlns:r="http://schemas.openxmlformats.org/officeDocument/2006/relationships" xmlns:p="http://schemas.openxmlformats.org/presentationml/2006/main">
  <p:tag name="DVSHAPEID" val="NHscRED64QR1w170DlTXas"/>
</p:tagLst>
</file>

<file path=ppt/tags/tag26.xml><?xml version="1.0" encoding="utf-8"?>
<p:tagLst xmlns:a="http://schemas.openxmlformats.org/drawingml/2006/main" xmlns:r="http://schemas.openxmlformats.org/officeDocument/2006/relationships" xmlns:p="http://schemas.openxmlformats.org/presentationml/2006/main">
  <p:tag name="DVSHAPEID" val="lGTxB6sUlLbMrirMV0rURq"/>
</p:tagLst>
</file>

<file path=ppt/tags/tag3.xml><?xml version="1.0" encoding="utf-8"?>
<p:tagLst xmlns:a="http://schemas.openxmlformats.org/drawingml/2006/main" xmlns:r="http://schemas.openxmlformats.org/officeDocument/2006/relationships" xmlns:p="http://schemas.openxmlformats.org/presentationml/2006/main">
  <p:tag name="DVSHAPEID" val="VEYetetARXC704O6Zi9GxX"/>
</p:tagLst>
</file>

<file path=ppt/tags/tag4.xml><?xml version="1.0" encoding="utf-8"?>
<p:tagLst xmlns:a="http://schemas.openxmlformats.org/drawingml/2006/main" xmlns:r="http://schemas.openxmlformats.org/officeDocument/2006/relationships" xmlns:p="http://schemas.openxmlformats.org/presentationml/2006/main">
  <p:tag name="DVSHAPEID" val="LBuME3RLo3mFyhq3zhWbkN"/>
</p:tagLst>
</file>

<file path=ppt/tags/tag5.xml><?xml version="1.0" encoding="utf-8"?>
<p:tagLst xmlns:a="http://schemas.openxmlformats.org/drawingml/2006/main" xmlns:r="http://schemas.openxmlformats.org/officeDocument/2006/relationships" xmlns:p="http://schemas.openxmlformats.org/presentationml/2006/main">
  <p:tag name="DVSHAPEID" val="KlvwFWJRKmCYiB5P3QjmqK"/>
</p:tagLst>
</file>

<file path=ppt/tags/tag6.xml><?xml version="1.0" encoding="utf-8"?>
<p:tagLst xmlns:a="http://schemas.openxmlformats.org/drawingml/2006/main" xmlns:r="http://schemas.openxmlformats.org/officeDocument/2006/relationships" xmlns:p="http://schemas.openxmlformats.org/presentationml/2006/main">
  <p:tag name="DVSHAPEID" val="gBo4jSHwredK7mjtkviLS2"/>
</p:tagLst>
</file>

<file path=ppt/tags/tag7.xml><?xml version="1.0" encoding="utf-8"?>
<p:tagLst xmlns:a="http://schemas.openxmlformats.org/drawingml/2006/main" xmlns:r="http://schemas.openxmlformats.org/officeDocument/2006/relationships" xmlns:p="http://schemas.openxmlformats.org/presentationml/2006/main">
  <p:tag name="DVSHAPEID" val="kU38BKmTMd704U8BDQaeUo"/>
</p:tagLst>
</file>

<file path=ppt/tags/tag8.xml><?xml version="1.0" encoding="utf-8"?>
<p:tagLst xmlns:a="http://schemas.openxmlformats.org/drawingml/2006/main" xmlns:r="http://schemas.openxmlformats.org/officeDocument/2006/relationships" xmlns:p="http://schemas.openxmlformats.org/presentationml/2006/main">
  <p:tag name="DVSHAPEID" val="KxtJvzvN3FSeht0bhX9ys0"/>
</p:tagLst>
</file>

<file path=ppt/tags/tag9.xml><?xml version="1.0" encoding="utf-8"?>
<p:tagLst xmlns:a="http://schemas.openxmlformats.org/drawingml/2006/main" xmlns:r="http://schemas.openxmlformats.org/officeDocument/2006/relationships" xmlns:p="http://schemas.openxmlformats.org/presentationml/2006/main">
  <p:tag name="DVSHAPEID" val="D7hplJSsBD7WawEReNoY9r"/>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中庸">
  <a:themeElements>
    <a:clrScheme name="中庸">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中庸">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中庸">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1774</TotalTime>
  <Words>2105</Words>
  <Application>Microsoft Office PowerPoint</Application>
  <PresentationFormat>如螢幕大小 (4:3)</PresentationFormat>
  <Paragraphs>217</Paragraphs>
  <Slides>42</Slides>
  <Notes>4</Notes>
  <HiddenSlides>0</HiddenSlides>
  <MMClips>5</MMClips>
  <ScaleCrop>false</ScaleCrop>
  <HeadingPairs>
    <vt:vector size="4" baseType="variant">
      <vt:variant>
        <vt:lpstr>佈景主題</vt:lpstr>
      </vt:variant>
      <vt:variant>
        <vt:i4>1</vt:i4>
      </vt:variant>
      <vt:variant>
        <vt:lpstr>投影片標題</vt:lpstr>
      </vt:variant>
      <vt:variant>
        <vt:i4>42</vt:i4>
      </vt:variant>
    </vt:vector>
  </HeadingPairs>
  <TitlesOfParts>
    <vt:vector size="43" baseType="lpstr">
      <vt:lpstr>中庸</vt:lpstr>
      <vt:lpstr> 台灣眼科界對雷射新聞事件的看法與因應  </vt:lpstr>
      <vt:lpstr>投影片 2</vt:lpstr>
      <vt:lpstr>台灣雷射屈光手術簡介</vt:lpstr>
      <vt:lpstr>台灣雷射屈光手術設備概況</vt:lpstr>
      <vt:lpstr>雷射屈光手術突發新聞事件</vt:lpstr>
      <vt:lpstr>事件經過</vt:lpstr>
      <vt:lpstr>剪報１</vt:lpstr>
      <vt:lpstr>剪報２</vt:lpstr>
      <vt:lpstr>投影片 9</vt:lpstr>
      <vt:lpstr>媒體報導 4</vt:lpstr>
      <vt:lpstr>投影片 11</vt:lpstr>
      <vt:lpstr>媒體報導 6</vt:lpstr>
      <vt:lpstr>媒體報導 7</vt:lpstr>
      <vt:lpstr>媒體報導 8</vt:lpstr>
      <vt:lpstr>媒體報導 9</vt:lpstr>
      <vt:lpstr>媒體報導 10</vt:lpstr>
      <vt:lpstr>媒體報導(1)</vt:lpstr>
      <vt:lpstr>媒體報導(2)</vt:lpstr>
      <vt:lpstr>媒體報導(3)</vt:lpstr>
      <vt:lpstr>危機處理(1)</vt:lpstr>
      <vt:lpstr>危機處理(2)</vt:lpstr>
      <vt:lpstr>危機處理～後續因應</vt:lpstr>
      <vt:lpstr>雷射近視手術醫師電視激辯</vt:lpstr>
      <vt:lpstr>主持人</vt:lpstr>
      <vt:lpstr>蔡瑞芳醫師</vt:lpstr>
      <vt:lpstr>林逸民醫師</vt:lpstr>
      <vt:lpstr>丘子宏醫師</vt:lpstr>
      <vt:lpstr>張朝凱醫師</vt:lpstr>
      <vt:lpstr>投影片 29</vt:lpstr>
      <vt:lpstr>投影片 30</vt:lpstr>
      <vt:lpstr>修訂版雷射屈光手術同意書</vt:lpstr>
      <vt:lpstr>2012/02/26病例討論會結果</vt:lpstr>
      <vt:lpstr>「雷射屈光手術病例討論會」會議結論聲明 </vt:lpstr>
      <vt:lpstr>投影片 34</vt:lpstr>
      <vt:lpstr>事件後續發展</vt:lpstr>
      <vt:lpstr>正面宣傳～會員的努力</vt:lpstr>
      <vt:lpstr>正面回應～會員的努力</vt:lpstr>
      <vt:lpstr>正面宣導~民眾信心重建</vt:lpstr>
      <vt:lpstr>討  論</vt:lpstr>
      <vt:lpstr>Cox proportional hazards model of myopic regression for laser in situ keratomileusis flap creation with a femtosecond laser and with a mechanical microkeratome</vt:lpstr>
      <vt:lpstr>Conclusion</vt:lpstr>
      <vt:lpstr>結論</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台灣眼科醫師對雷射新聞事件的看法與因應</dc:title>
  <dc:creator>yau</dc:creator>
  <cp:lastModifiedBy>ASUS</cp:lastModifiedBy>
  <cp:revision>176</cp:revision>
  <dcterms:created xsi:type="dcterms:W3CDTF">2012-06-01T03:00:54Z</dcterms:created>
  <dcterms:modified xsi:type="dcterms:W3CDTF">2012-08-31T12:18:43Z</dcterms:modified>
</cp:coreProperties>
</file>