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99"/>
  </p:notesMasterIdLst>
  <p:sldIdLst>
    <p:sldId id="387" r:id="rId2"/>
    <p:sldId id="474" r:id="rId3"/>
    <p:sldId id="390" r:id="rId4"/>
    <p:sldId id="555" r:id="rId5"/>
    <p:sldId id="391" r:id="rId6"/>
    <p:sldId id="556" r:id="rId7"/>
    <p:sldId id="383" r:id="rId8"/>
    <p:sldId id="384" r:id="rId9"/>
    <p:sldId id="385" r:id="rId10"/>
    <p:sldId id="557" r:id="rId11"/>
    <p:sldId id="405" r:id="rId12"/>
    <p:sldId id="548" r:id="rId13"/>
    <p:sldId id="409" r:id="rId14"/>
    <p:sldId id="410" r:id="rId15"/>
    <p:sldId id="411" r:id="rId16"/>
    <p:sldId id="412" r:id="rId17"/>
    <p:sldId id="558" r:id="rId18"/>
    <p:sldId id="549" r:id="rId19"/>
    <p:sldId id="397" r:id="rId20"/>
    <p:sldId id="400" r:id="rId21"/>
    <p:sldId id="414" r:id="rId22"/>
    <p:sldId id="502" r:id="rId23"/>
    <p:sldId id="503" r:id="rId24"/>
    <p:sldId id="504" r:id="rId25"/>
    <p:sldId id="551" r:id="rId26"/>
    <p:sldId id="552" r:id="rId27"/>
    <p:sldId id="553" r:id="rId28"/>
    <p:sldId id="554" r:id="rId29"/>
    <p:sldId id="561" r:id="rId30"/>
    <p:sldId id="550" r:id="rId31"/>
    <p:sldId id="486" r:id="rId32"/>
    <p:sldId id="505" r:id="rId33"/>
    <p:sldId id="506" r:id="rId34"/>
    <p:sldId id="562" r:id="rId35"/>
    <p:sldId id="563" r:id="rId36"/>
    <p:sldId id="507" r:id="rId37"/>
    <p:sldId id="508" r:id="rId38"/>
    <p:sldId id="352" r:id="rId39"/>
    <p:sldId id="388" r:id="rId40"/>
    <p:sldId id="509" r:id="rId41"/>
    <p:sldId id="510" r:id="rId42"/>
    <p:sldId id="521" r:id="rId43"/>
    <p:sldId id="522" r:id="rId44"/>
    <p:sldId id="523" r:id="rId45"/>
    <p:sldId id="511" r:id="rId46"/>
    <p:sldId id="517" r:id="rId47"/>
    <p:sldId id="519" r:id="rId48"/>
    <p:sldId id="520" r:id="rId49"/>
    <p:sldId id="356" r:id="rId50"/>
    <p:sldId id="466" r:id="rId51"/>
    <p:sldId id="364" r:id="rId52"/>
    <p:sldId id="467" r:id="rId53"/>
    <p:sldId id="443" r:id="rId54"/>
    <p:sldId id="524" r:id="rId55"/>
    <p:sldId id="341" r:id="rId56"/>
    <p:sldId id="344" r:id="rId57"/>
    <p:sldId id="345" r:id="rId58"/>
    <p:sldId id="346" r:id="rId59"/>
    <p:sldId id="348" r:id="rId60"/>
    <p:sldId id="484" r:id="rId61"/>
    <p:sldId id="564" r:id="rId62"/>
    <p:sldId id="565" r:id="rId63"/>
    <p:sldId id="445" r:id="rId64"/>
    <p:sldId id="446" r:id="rId65"/>
    <p:sldId id="444" r:id="rId66"/>
    <p:sldId id="454" r:id="rId67"/>
    <p:sldId id="457" r:id="rId68"/>
    <p:sldId id="566" r:id="rId69"/>
    <p:sldId id="475" r:id="rId70"/>
    <p:sldId id="489" r:id="rId71"/>
    <p:sldId id="491" r:id="rId72"/>
    <p:sldId id="492" r:id="rId73"/>
    <p:sldId id="496" r:id="rId74"/>
    <p:sldId id="525" r:id="rId75"/>
    <p:sldId id="526" r:id="rId76"/>
    <p:sldId id="527" r:id="rId77"/>
    <p:sldId id="528" r:id="rId78"/>
    <p:sldId id="530" r:id="rId79"/>
    <p:sldId id="531" r:id="rId80"/>
    <p:sldId id="532" r:id="rId81"/>
    <p:sldId id="533" r:id="rId82"/>
    <p:sldId id="534" r:id="rId83"/>
    <p:sldId id="535" r:id="rId84"/>
    <p:sldId id="544" r:id="rId85"/>
    <p:sldId id="545" r:id="rId86"/>
    <p:sldId id="546" r:id="rId87"/>
    <p:sldId id="536" r:id="rId88"/>
    <p:sldId id="537" r:id="rId89"/>
    <p:sldId id="538" r:id="rId90"/>
    <p:sldId id="539" r:id="rId91"/>
    <p:sldId id="541" r:id="rId92"/>
    <p:sldId id="542" r:id="rId93"/>
    <p:sldId id="543" r:id="rId94"/>
    <p:sldId id="568" r:id="rId95"/>
    <p:sldId id="547" r:id="rId96"/>
    <p:sldId id="567" r:id="rId97"/>
    <p:sldId id="501" r:id="rId9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21" autoAdjust="0"/>
    <p:restoredTop sz="94660"/>
  </p:normalViewPr>
  <p:slideViewPr>
    <p:cSldViewPr>
      <p:cViewPr varScale="1">
        <p:scale>
          <a:sx n="70" d="100"/>
          <a:sy n="70" d="100"/>
        </p:scale>
        <p:origin x="-10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55B38-67EC-4410-B3FC-6F5F1F0E8DD8}" type="datetimeFigureOut">
              <a:rPr lang="zh-TW" altLang="en-US" smtClean="0"/>
              <a:pPr/>
              <a:t>2012/8/26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603D6-234B-497D-8011-B4879ACB796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3018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1AD057-8B30-4607-B14B-010EE949E932}" type="slidenum">
              <a:rPr lang="en-US" altLang="zh-TW"/>
              <a:pPr/>
              <a:t>19</a:t>
            </a:fld>
            <a:endParaRPr lang="en-US" altLang="zh-TW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5"/>
            <a:ext cx="5029200" cy="4112926"/>
          </a:xfrm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EA6A9-88BB-4FF3-B7AA-F6F3BC444BF6}" type="slidenum">
              <a:rPr lang="en-AU" altLang="zh-TW"/>
              <a:pPr/>
              <a:t>48</a:t>
            </a:fld>
            <a:endParaRPr lang="en-AU" altLang="zh-TW"/>
          </a:p>
        </p:txBody>
      </p:sp>
      <p:sp>
        <p:nvSpPr>
          <p:cNvPr id="35843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Placeholder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0389-0392-468D-BD61-DAFBCA3D57EA}" type="slidenum">
              <a:rPr lang="zh-TW" altLang="en-US" smtClean="0"/>
              <a:pPr/>
              <a:t>59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48588E-490C-4821-8B3E-62AA4958A51B}" type="slidenum">
              <a:rPr lang="en-US" altLang="zh-CN" smtClean="0">
                <a:latin typeface="Arial" pitchFamily="34" charset="0"/>
              </a:rPr>
              <a:pPr/>
              <a:t>95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6C0254-BEDE-4B15-B883-5C8FC283B995}" type="slidenum">
              <a:rPr lang="en-US" altLang="zh-TW"/>
              <a:pPr/>
              <a:t>20</a:t>
            </a:fld>
            <a:endParaRPr lang="en-US" altLang="zh-TW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0413" cy="3429000"/>
          </a:xfrm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294" y="4343703"/>
            <a:ext cx="5027414" cy="4115405"/>
          </a:xfrm>
        </p:spPr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72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14A26C-7C9E-4871-B9A9-D49AB6DEB1BF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1AAC5B-7688-4232-88C3-F247B4BCF86B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  <p:sp>
        <p:nvSpPr>
          <p:cNvPr id="98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F0DE7CD-904B-4B46-8390-85A7A4031B94}" type="slidenum">
              <a:rPr lang="zh-TW" altLang="en-US" sz="1200">
                <a:latin typeface="Times New Roman" pitchFamily="18" charset="0"/>
                <a:ea typeface="PMingLiU" pitchFamily="18" charset="-120"/>
              </a:rPr>
              <a:pPr algn="r"/>
              <a:t>27</a:t>
            </a:fld>
            <a:endParaRPr lang="en-US" altLang="zh-TW" sz="1200"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983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5225" y="695325"/>
            <a:ext cx="4529138" cy="33972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25938"/>
            <a:ext cx="5029200" cy="4170362"/>
          </a:xfrm>
          <a:noFill/>
        </p:spPr>
        <p:txBody>
          <a:bodyPr wrap="square" lIns="91175" tIns="45587" rIns="91175" bIns="45587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smtClean="0"/>
              <a:t>Here is a slit-lamp photograph of a 1 hour CK post-op patient, where you can see the pairing so Treatment spots placed at 6 and 7mm.  These spots of thermal coagulation appear as whitish leukomas that will gradually fade.  You will also notice the apparent lines of tension or stria between the Tx spots.</a:t>
            </a:r>
          </a:p>
          <a:p>
            <a:endParaRPr lang="en-US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93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652F5D-31E0-4849-A1FD-8D93256215D7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  <p:sp>
        <p:nvSpPr>
          <p:cNvPr id="194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F7B8C5-B887-4F4D-A0E3-0D4989BEB6EC}" type="slidenum">
              <a:rPr lang="zh-TW" altLang="en-US" smtClean="0">
                <a:latin typeface="Arial" charset="0"/>
                <a:ea typeface="新細明體" charset="-120"/>
              </a:rPr>
              <a:pPr/>
              <a:t>40</a:t>
            </a:fld>
            <a:endParaRPr lang="zh-TW" altLang="en-US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923344-5E6B-4A9D-9CD7-908901379E73}" type="slidenum">
              <a:rPr lang="en-AU" altLang="zh-TW"/>
              <a:pPr/>
              <a:t>46</a:t>
            </a:fld>
            <a:endParaRPr lang="en-AU" altLang="zh-TW"/>
          </a:p>
        </p:txBody>
      </p:sp>
      <p:sp>
        <p:nvSpPr>
          <p:cNvPr id="16387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Placeholder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ea typeface="ＭＳ Ｐゴシック" pitchFamily="34" charset="-128"/>
              </a:rPr>
              <a:t>Ni Hao, Good morning. It is a pleasure for me today to </a:t>
            </a:r>
          </a:p>
          <a:p>
            <a:pPr eaLnBrk="1" hangingPunct="1"/>
            <a:r>
              <a:rPr lang="en-US" smtClean="0">
                <a:latin typeface="Arial" charset="0"/>
                <a:ea typeface="ＭＳ Ｐゴシック" pitchFamily="34" charset="-128"/>
              </a:rPr>
              <a:t>Share with you our first Australian experience with IntraCOR</a:t>
            </a:r>
          </a:p>
          <a:p>
            <a:pPr eaLnBrk="1" hangingPunct="1"/>
            <a:r>
              <a:rPr lang="en-US" smtClean="0">
                <a:latin typeface="Arial" charset="0"/>
                <a:ea typeface="ＭＳ Ｐゴシック" pitchFamily="34" charset="-128"/>
              </a:rPr>
              <a:t>Our team at PersonalEYES started using this procedure in October last year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41E61-6182-4489-A7A7-A86D73572BD4}" type="slidenum">
              <a:rPr lang="en-AU" altLang="zh-TW"/>
              <a:pPr/>
              <a:t>47</a:t>
            </a:fld>
            <a:endParaRPr lang="en-AU" altLang="zh-TW"/>
          </a:p>
        </p:txBody>
      </p:sp>
      <p:sp>
        <p:nvSpPr>
          <p:cNvPr id="30723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Placeholder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FB66D-BAB5-4C22-AC0C-419D996156F5}" type="datetimeFigureOut">
              <a:rPr lang="zh-TW" altLang="en-US" smtClean="0"/>
              <a:pPr/>
              <a:t>2012/8/26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標題及文字在物件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37D4416-C0C2-483F-86EA-A852B1F7AC59}" type="slidenum">
              <a:rPr lang="en-US" altLang="zh-TW"/>
              <a:pPr/>
              <a:t>‹#›</a:t>
            </a:fld>
            <a:endParaRPr lang="en-US" altLang="zh-TW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16100" y="238125"/>
            <a:ext cx="5276850" cy="533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1773238" y="1143000"/>
            <a:ext cx="7262812" cy="531018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3608388" y="6583363"/>
            <a:ext cx="1905000" cy="26987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January 2010</a:t>
            </a:r>
            <a:endParaRPr lang="de-CH" altLang="zh-TW"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0" y="6584950"/>
            <a:ext cx="1547813" cy="276225"/>
          </a:xfrm>
        </p:spPr>
        <p:txBody>
          <a:bodyPr/>
          <a:lstStyle>
            <a:lvl1pPr>
              <a:defRPr/>
            </a:lvl1pPr>
          </a:lstStyle>
          <a:p>
            <a:r>
              <a:rPr lang="de-CH" altLang="zh-TW"/>
              <a:t>Ziemer Group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097838" y="6584950"/>
            <a:ext cx="922337" cy="204788"/>
          </a:xfrm>
        </p:spPr>
        <p:txBody>
          <a:bodyPr/>
          <a:lstStyle>
            <a:lvl1pPr>
              <a:defRPr/>
            </a:lvl1pPr>
          </a:lstStyle>
          <a:p>
            <a:fld id="{19B7CE1C-5F81-49E4-8A06-E4A4038D60AC}" type="slidenum">
              <a:rPr lang="de-CH" altLang="zh-TW"/>
              <a:pPr/>
              <a:t>‹#›</a:t>
            </a:fld>
            <a:endParaRPr lang="de-CH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208" r="1559"/>
          <a:stretch>
            <a:fillRect/>
          </a:stretch>
        </p:blipFill>
        <p:spPr bwMode="auto">
          <a:xfrm>
            <a:off x="0" y="5000625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htwinkliges Dreieck 11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659536" y="1928802"/>
            <a:ext cx="7786742" cy="1496819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6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F225E-5104-4638-855A-F582858D1A5C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2010 TECHNOLAS PERFECT VISION. All Rights Reserved.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FC61E32-FC2C-4F21-B81C-2C2D7B0D5D4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00"/>
                </a:solidFill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38912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eaLnBrk="1" latinLnBrk="0" hangingPunct="1"/>
            <a:r>
              <a:rPr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lang="zh-TW" altLang="en-US" dirty="0" smtClean="0"/>
              <a:t>第二層</a:t>
            </a:r>
          </a:p>
          <a:p>
            <a:pPr lvl="2" eaLnBrk="1" latinLnBrk="0" hangingPunct="1"/>
            <a:r>
              <a:rPr lang="zh-TW" altLang="en-US" dirty="0" smtClean="0"/>
              <a:t>第三層</a:t>
            </a:r>
          </a:p>
          <a:p>
            <a:pPr lvl="3" eaLnBrk="1" latinLnBrk="0" hangingPunct="1"/>
            <a:r>
              <a:rPr lang="zh-TW" altLang="en-US" dirty="0" smtClean="0"/>
              <a:t>第四層</a:t>
            </a:r>
          </a:p>
          <a:p>
            <a:pPr lvl="4" eaLnBrk="1" latinLnBrk="0" hangingPunct="1"/>
            <a:r>
              <a:rPr lang="zh-TW" altLang="en-US" dirty="0" smtClean="0"/>
              <a:t>第五層</a:t>
            </a:r>
            <a:endParaRPr kumimoji="0" 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24648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8/26/2012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228812-C2A3-4F78-9288-093C7A70B99A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  <p:sldLayoutId id="2147483767" r:id="rId13"/>
    <p:sldLayoutId id="2147483768" r:id="rId14"/>
    <p:sldLayoutId id="2147483769" r:id="rId15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oleObject" Target="../embeddings/Microsoft_Excel_97-2003____1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amerafilms.com/kodmaxflasca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hyperlink" Target="http://www.nikonusa.com/template.php?cat=1&amp;grp=6&amp;productNr=1799" TargetMode="Externa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0.xml"/><Relationship Id="rId7" Type="http://schemas.openxmlformats.org/officeDocument/2006/relationships/image" Target="../media/image2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38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?term=Holzer%20MP%5bAuthor%5d&amp;cauthor=true&amp;cauthor_uid=22373032" TargetMode="External"/><Relationship Id="rId7" Type="http://schemas.openxmlformats.org/officeDocument/2006/relationships/hyperlink" Target="http://www.ncbi.nlm.nih.gov/pubmed?term=Auffarth%20GU%5bAuthor%5d&amp;cauthor=true&amp;cauthor_uid=2237303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ncbi.nlm.nih.gov/pubmed?term=Neuhann%20TM%5bAuthor%5d&amp;cauthor=true&amp;cauthor_uid=22373032" TargetMode="External"/><Relationship Id="rId5" Type="http://schemas.openxmlformats.org/officeDocument/2006/relationships/hyperlink" Target="http://www.ncbi.nlm.nih.gov/pubmed?term=Tomalla%20M%5bAuthor%5d&amp;cauthor=true&amp;cauthor_uid=22373032" TargetMode="External"/><Relationship Id="rId4" Type="http://schemas.openxmlformats.org/officeDocument/2006/relationships/hyperlink" Target="http://www.ncbi.nlm.nih.gov/pubmed?term=Knorz%20MC%5bAuthor%5d&amp;cauthor=true&amp;cauthor_uid=22373032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9.wmf"/><Relationship Id="rId4" Type="http://schemas.openxmlformats.org/officeDocument/2006/relationships/oleObject" Target="../embeddings/Microsoft_Excel_97-2003____3.xls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0.emf"/><Relationship Id="rId4" Type="http://schemas.openxmlformats.org/officeDocument/2006/relationships/oleObject" Target="../embeddings/Microsoft_Excel_97-2003____4.xls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7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5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3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4.wm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7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55.w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5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7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8.wm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1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9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2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0.wmf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61.w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2.w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63.w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___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64.wmf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03206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altLang="zh-TW" sz="3500" dirty="0" smtClean="0">
                <a:solidFill>
                  <a:srgbClr val="FFFF00"/>
                </a:solidFill>
              </a:rPr>
              <a:t>Clinical Experiences of Cornea-based Treatment for </a:t>
            </a:r>
            <a:r>
              <a:rPr lang="en-US" altLang="zh-TW" sz="3500" dirty="0" err="1" smtClean="0">
                <a:solidFill>
                  <a:srgbClr val="FFFF00"/>
                </a:solidFill>
              </a:rPr>
              <a:t>Presbyopia</a:t>
            </a:r>
            <a:r>
              <a:rPr lang="en-US" altLang="zh-TW" sz="3500" dirty="0" smtClean="0">
                <a:solidFill>
                  <a:srgbClr val="FFFF00"/>
                </a:solidFill>
              </a:rPr>
              <a:t> –</a:t>
            </a:r>
            <a:endParaRPr lang="zh-TW" altLang="zh-TW" sz="3500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altLang="zh-TW" sz="3500" dirty="0" err="1" smtClean="0">
                <a:solidFill>
                  <a:srgbClr val="FFFF00"/>
                </a:solidFill>
              </a:rPr>
              <a:t>Femtosecond</a:t>
            </a:r>
            <a:r>
              <a:rPr lang="en-US" altLang="zh-TW" sz="3500" dirty="0" smtClean="0">
                <a:solidFill>
                  <a:srgbClr val="FFFF00"/>
                </a:solidFill>
              </a:rPr>
              <a:t> </a:t>
            </a:r>
            <a:r>
              <a:rPr lang="en-US" altLang="zh-TW" sz="35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3500" dirty="0" smtClean="0">
                <a:solidFill>
                  <a:srgbClr val="FFFF00"/>
                </a:solidFill>
              </a:rPr>
              <a:t> procedure VS </a:t>
            </a:r>
            <a:r>
              <a:rPr lang="en-US" altLang="zh-TW" sz="3500" dirty="0" err="1" smtClean="0">
                <a:solidFill>
                  <a:srgbClr val="FFFF00"/>
                </a:solidFill>
              </a:rPr>
              <a:t>Wavefront</a:t>
            </a:r>
            <a:r>
              <a:rPr lang="en-US" altLang="zh-TW" sz="3500" dirty="0" smtClean="0">
                <a:solidFill>
                  <a:srgbClr val="FFFF00"/>
                </a:solidFill>
              </a:rPr>
              <a:t>-Guided </a:t>
            </a:r>
            <a:r>
              <a:rPr lang="en-US" altLang="zh-TW" sz="3500" dirty="0" err="1" smtClean="0">
                <a:solidFill>
                  <a:srgbClr val="FFFF00"/>
                </a:solidFill>
              </a:rPr>
              <a:t>Monovision</a:t>
            </a:r>
            <a:r>
              <a:rPr lang="en-US" altLang="zh-TW" sz="3500" dirty="0" smtClean="0">
                <a:solidFill>
                  <a:srgbClr val="FFFF00"/>
                </a:solidFill>
              </a:rPr>
              <a:t> LASIK</a:t>
            </a:r>
          </a:p>
          <a:p>
            <a:pPr algn="ctr">
              <a:buNone/>
            </a:pPr>
            <a:r>
              <a:rPr lang="zh-TW" altLang="en-US" sz="3200" dirty="0" smtClean="0">
                <a:solidFill>
                  <a:srgbClr val="FFFF00"/>
                </a:solidFill>
              </a:rPr>
              <a:t>     </a:t>
            </a:r>
            <a:endParaRPr lang="en-US" altLang="zh-TW" sz="3200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altLang="zh-TW" sz="3200" dirty="0" smtClean="0">
                <a:solidFill>
                  <a:srgbClr val="FFFF00"/>
                </a:solidFill>
              </a:rPr>
              <a:t>        </a:t>
            </a:r>
          </a:p>
          <a:p>
            <a:pPr algn="ctr">
              <a:buNone/>
            </a:pPr>
            <a:r>
              <a:rPr lang="en-US" altLang="zh-TW" sz="3200" dirty="0" smtClean="0">
                <a:solidFill>
                  <a:srgbClr val="FFFF00"/>
                </a:solidFill>
              </a:rPr>
              <a:t>            </a:t>
            </a:r>
          </a:p>
          <a:p>
            <a:pPr algn="ctr">
              <a:buNone/>
            </a:pPr>
            <a:r>
              <a:rPr lang="zh-TW" altLang="en-US" sz="3200" dirty="0" smtClean="0"/>
              <a:t>張朝凱 </a:t>
            </a:r>
            <a:r>
              <a:rPr lang="en-US" altLang="zh-TW" sz="3200" dirty="0" smtClean="0"/>
              <a:t>MD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PhD</a:t>
            </a:r>
          </a:p>
          <a:p>
            <a:pPr algn="ctr">
              <a:buNone/>
            </a:pPr>
            <a:r>
              <a:rPr lang="zh-CN" altLang="en-US" sz="3200" dirty="0" smtClean="0"/>
              <a:t>台湾诺贝尔眼科机构执行长</a:t>
            </a:r>
            <a:endParaRPr lang="en-US" altLang="zh-CN" sz="3200" dirty="0" smtClean="0"/>
          </a:p>
          <a:p>
            <a:pPr algn="ctr">
              <a:buNone/>
            </a:pPr>
            <a:r>
              <a:rPr lang="zh-CN" altLang="en-US" sz="3200" dirty="0" smtClean="0"/>
              <a:t>台湾眼科医学会监事</a:t>
            </a:r>
            <a:endParaRPr lang="en-US" altLang="zh-CN" sz="3200" dirty="0" smtClean="0"/>
          </a:p>
          <a:p>
            <a:pPr algn="ctr">
              <a:buNone/>
            </a:pPr>
            <a:r>
              <a:rPr lang="zh-CN" altLang="en-US" sz="3200" dirty="0" smtClean="0"/>
              <a:t>台湾白内障及屈光手术常务理事</a:t>
            </a:r>
            <a:endParaRPr lang="en-US" altLang="zh-TW" sz="32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Monoision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71472" y="928670"/>
            <a:ext cx="8424862" cy="914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zh-TW" b="1" dirty="0" err="1" smtClean="0">
                <a:ea typeface="新細明體" charset="-120"/>
              </a:rPr>
              <a:t>Monovision</a:t>
            </a:r>
            <a:r>
              <a:rPr lang="en-US" altLang="zh-TW" sz="3600" b="1" dirty="0" smtClean="0">
                <a:ea typeface="新細明體" charset="-120"/>
              </a:rPr>
              <a:t/>
            </a:r>
            <a:br>
              <a:rPr lang="en-US" altLang="zh-TW" sz="3600" b="1" dirty="0" smtClean="0">
                <a:ea typeface="新細明體" charset="-120"/>
              </a:rPr>
            </a:br>
            <a:endParaRPr lang="en-US" altLang="zh-TW" sz="3600" b="0" dirty="0" smtClean="0">
              <a:solidFill>
                <a:srgbClr val="FFFF00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351837" cy="417671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n-US" altLang="zh-TW" sz="2000" dirty="0" smtClean="0">
              <a:ea typeface="新細明體" charset="-12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b="1" dirty="0" smtClean="0">
                <a:ea typeface="新細明體" charset="-120"/>
              </a:rPr>
              <a:t>Induction of a moderate amount of myopia in either </a:t>
            </a:r>
            <a:r>
              <a:rPr lang="en-US" altLang="zh-TW" sz="2400" b="1" dirty="0" smtClean="0">
                <a:ea typeface="新細明體" charset="-120"/>
              </a:rPr>
              <a:t>eye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b="1" dirty="0">
                <a:ea typeface="新細明體" charset="-120"/>
              </a:rPr>
              <a:t>t</a:t>
            </a:r>
            <a:r>
              <a:rPr lang="en-US" altLang="zh-TW" sz="2400" b="1" dirty="0" smtClean="0">
                <a:ea typeface="新細明體" charset="-120"/>
              </a:rPr>
              <a:t>o compensate </a:t>
            </a:r>
            <a:r>
              <a:rPr lang="en-US" altLang="zh-TW" sz="2400" b="1" dirty="0" smtClean="0">
                <a:ea typeface="新細明體" charset="-120"/>
              </a:rPr>
              <a:t>in binocular conditions the near vision decay.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TW" sz="2400" b="1" dirty="0" smtClean="0">
              <a:ea typeface="新細明體" charset="-12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b="1" dirty="0" smtClean="0">
                <a:ea typeface="新細明體" charset="-120"/>
              </a:rPr>
              <a:t>This is </a:t>
            </a:r>
            <a:r>
              <a:rPr lang="en-US" altLang="zh-TW" sz="2400" b="1" dirty="0" smtClean="0">
                <a:solidFill>
                  <a:srgbClr val="FFFF00"/>
                </a:solidFill>
                <a:ea typeface="新細明體" charset="-120"/>
              </a:rPr>
              <a:t>a very popular technique to improve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b="1" dirty="0" smtClean="0">
                <a:solidFill>
                  <a:srgbClr val="FFFF00"/>
                </a:solidFill>
                <a:ea typeface="新細明體" charset="-120"/>
              </a:rPr>
              <a:t> near vision performance</a:t>
            </a:r>
            <a:r>
              <a:rPr lang="en-US" altLang="zh-TW" sz="2400" b="1" dirty="0" smtClean="0">
                <a:ea typeface="新細明體" charset="-12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b="1" dirty="0" smtClean="0">
                <a:ea typeface="新細明體" charset="-12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TW" sz="2400" b="1" dirty="0" smtClean="0">
              <a:ea typeface="新細明體" charset="-120"/>
            </a:endParaRPr>
          </a:p>
          <a:p>
            <a:pPr marL="274320" lvl="1" indent="-274320">
              <a:lnSpc>
                <a:spcPct val="80000"/>
              </a:lnSpc>
              <a:buClr>
                <a:schemeClr val="accent3"/>
              </a:buClr>
              <a:buSzPct val="95000"/>
              <a:buNone/>
              <a:defRPr/>
            </a:pPr>
            <a:r>
              <a:rPr lang="en-US" altLang="zh-TW" sz="2800" b="1" dirty="0" smtClean="0">
                <a:ea typeface="新細明體" charset="-120"/>
              </a:rPr>
              <a:t>Mono-vision can be created by  Glass ,</a:t>
            </a:r>
            <a:r>
              <a:rPr lang="en-US" altLang="zh-TW" sz="2800" b="1" dirty="0" smtClean="0">
                <a:ea typeface="新細明體" charset="-120"/>
              </a:rPr>
              <a:t>Contact</a:t>
            </a:r>
          </a:p>
          <a:p>
            <a:pPr marL="274320" lvl="1" indent="-274320">
              <a:lnSpc>
                <a:spcPct val="80000"/>
              </a:lnSpc>
              <a:buClr>
                <a:schemeClr val="accent3"/>
              </a:buClr>
              <a:buSzPct val="95000"/>
              <a:buNone/>
              <a:defRPr/>
            </a:pPr>
            <a:r>
              <a:rPr lang="en-US" altLang="zh-TW" sz="2800" b="1" dirty="0" smtClean="0">
                <a:ea typeface="新細明體" charset="-120"/>
              </a:rPr>
              <a:t>lens  </a:t>
            </a:r>
            <a:r>
              <a:rPr lang="en-US" altLang="zh-TW" sz="2800" b="1" dirty="0" err="1" smtClean="0">
                <a:solidFill>
                  <a:srgbClr val="FFFF00"/>
                </a:solidFill>
                <a:ea typeface="新細明體" charset="-120"/>
              </a:rPr>
              <a:t>excimer</a:t>
            </a:r>
            <a:r>
              <a:rPr lang="en-US" altLang="zh-TW" sz="2800" b="1" dirty="0" smtClean="0">
                <a:solidFill>
                  <a:srgbClr val="FFFF00"/>
                </a:solidFill>
                <a:ea typeface="新細明體" charset="-120"/>
              </a:rPr>
              <a:t> laser surgery </a:t>
            </a:r>
            <a:r>
              <a:rPr lang="en-US" altLang="zh-TW" sz="2800" b="1" dirty="0" smtClean="0">
                <a:ea typeface="新細明體" charset="-120"/>
              </a:rPr>
              <a:t>or  </a:t>
            </a:r>
            <a:r>
              <a:rPr lang="en-US" altLang="zh-TW" sz="2600" b="1" dirty="0" smtClean="0">
                <a:solidFill>
                  <a:srgbClr val="FFFF00"/>
                </a:solidFill>
              </a:rPr>
              <a:t>Lens-based  surgery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TW" sz="2800" b="1" dirty="0" smtClean="0"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57" name="Picture 9" descr="http://www.omerfarukyilmaz.com/eng/arastirmalari/images/acufoc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572008"/>
            <a:ext cx="1792287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304800"/>
            <a:ext cx="7608888" cy="1395413"/>
          </a:xfrm>
        </p:spPr>
        <p:txBody>
          <a:bodyPr/>
          <a:lstStyle/>
          <a:p>
            <a:pPr marL="838200" indent="-838200">
              <a:defRPr/>
            </a:pPr>
            <a:r>
              <a:rPr lang="en-US" altLang="zh-TW" sz="4200" dirty="0" smtClean="0"/>
              <a:t>1</a:t>
            </a:r>
            <a:r>
              <a:rPr lang="en-US" altLang="zh-TW" sz="4200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altLang="zh-TW" sz="4200" dirty="0">
                <a:solidFill>
                  <a:srgbClr val="FFFF00"/>
                </a:solidFill>
                <a:effectLst/>
              </a:rPr>
              <a:t>. </a:t>
            </a:r>
            <a:r>
              <a:rPr lang="en-US" altLang="zh-TW" sz="4400" b="1" dirty="0" smtClean="0">
                <a:ea typeface="新細明體" charset="-120"/>
              </a:rPr>
              <a:t>Surgical </a:t>
            </a:r>
            <a:r>
              <a:rPr lang="en-US" altLang="zh-TW" sz="4400" b="1" dirty="0" err="1" smtClean="0">
                <a:ea typeface="新細明體" charset="-120"/>
              </a:rPr>
              <a:t>monovision</a:t>
            </a:r>
            <a:r>
              <a:rPr lang="en-US" altLang="zh-TW" sz="4400" b="1" dirty="0" smtClean="0">
                <a:ea typeface="新細明體" charset="-120"/>
              </a:rPr>
              <a:t> (LASIK) </a:t>
            </a:r>
            <a:endParaRPr lang="en-US" altLang="zh-TW" dirty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916113"/>
            <a:ext cx="7826375" cy="4608512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defRPr/>
            </a:pPr>
            <a:r>
              <a:rPr lang="en-US" altLang="zh-TW" sz="3200" b="1" u="sng" dirty="0" smtClean="0">
                <a:ea typeface="新細明體" charset="-120"/>
              </a:rPr>
              <a:t>Dominant eye optimized for distance </a:t>
            </a:r>
          </a:p>
          <a:p>
            <a:pPr marL="609600" indent="-609600">
              <a:lnSpc>
                <a:spcPct val="90000"/>
              </a:lnSpc>
              <a:defRPr/>
            </a:pPr>
            <a:r>
              <a:rPr lang="en-US" altLang="zh-TW" sz="3200" b="1" u="sng" dirty="0" smtClean="0">
                <a:ea typeface="新細明體" charset="-120"/>
              </a:rPr>
              <a:t>Non Dominant eye  for near   </a:t>
            </a: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en-US" altLang="zh-TW" sz="3200" b="1" u="sng" dirty="0" smtClean="0">
              <a:ea typeface="新細明體" charset="-120"/>
            </a:endParaRPr>
          </a:p>
          <a:p>
            <a:pPr marL="609600" indent="-609600">
              <a:lnSpc>
                <a:spcPct val="90000"/>
              </a:lnSpc>
              <a:defRPr/>
            </a:pPr>
            <a:r>
              <a:rPr lang="en-US" altLang="zh-TW" sz="3200" b="1" u="sng" dirty="0" smtClean="0">
                <a:ea typeface="新細明體" charset="-120"/>
              </a:rPr>
              <a:t>Potential visual compromise</a:t>
            </a:r>
            <a:r>
              <a:rPr lang="en-US" altLang="zh-TW" sz="3200" b="1" dirty="0" smtClean="0">
                <a:ea typeface="新細明體" charset="-120"/>
              </a:rPr>
              <a:t>: Reduced </a:t>
            </a:r>
            <a:r>
              <a:rPr lang="en-US" altLang="zh-TW" sz="3200" b="1" dirty="0" smtClean="0">
                <a:solidFill>
                  <a:srgbClr val="FFFF00"/>
                </a:solidFill>
                <a:ea typeface="新細明體" charset="-120"/>
              </a:rPr>
              <a:t>stereo acuity</a:t>
            </a:r>
            <a:r>
              <a:rPr lang="zh-TW" altLang="en-US" sz="3200" b="1" dirty="0" smtClean="0">
                <a:ea typeface="新細明體" charset="-120"/>
              </a:rPr>
              <a:t>， </a:t>
            </a:r>
            <a:r>
              <a:rPr lang="en-US" altLang="zh-TW" sz="3200" b="1" dirty="0" smtClean="0">
                <a:ea typeface="新細明體" charset="-120"/>
              </a:rPr>
              <a:t>reduced </a:t>
            </a:r>
            <a:r>
              <a:rPr lang="en-US" altLang="zh-TW" sz="3200" b="1" dirty="0" smtClean="0">
                <a:solidFill>
                  <a:srgbClr val="FFFF00"/>
                </a:solidFill>
                <a:ea typeface="新細明體" charset="-120"/>
              </a:rPr>
              <a:t>contrast sensitivity</a:t>
            </a:r>
            <a:r>
              <a:rPr lang="zh-TW" altLang="en-US" sz="3200" b="1" dirty="0" smtClean="0">
                <a:ea typeface="新細明體" charset="-120"/>
              </a:rPr>
              <a:t>， </a:t>
            </a:r>
            <a:r>
              <a:rPr lang="en-US" altLang="zh-TW" sz="3200" b="1" dirty="0" smtClean="0">
                <a:ea typeface="新細明體" charset="-120"/>
              </a:rPr>
              <a:t>induced</a:t>
            </a:r>
            <a:r>
              <a:rPr lang="en-US" altLang="zh-TW" sz="3200" dirty="0" smtClean="0">
                <a:ea typeface="新細明體" charset="-120"/>
              </a:rPr>
              <a:t> </a:t>
            </a:r>
            <a:r>
              <a:rPr lang="en-US" altLang="zh-TW" sz="3200" b="1" dirty="0" err="1" smtClean="0">
                <a:ea typeface="新細明體" charset="-120"/>
              </a:rPr>
              <a:t>esophoric</a:t>
            </a:r>
            <a:r>
              <a:rPr lang="en-US" altLang="zh-TW" sz="3200" b="1" dirty="0" smtClean="0">
                <a:ea typeface="新細明體" charset="-120"/>
              </a:rPr>
              <a:t> shifts</a:t>
            </a:r>
            <a:r>
              <a:rPr lang="zh-TW" altLang="en-US" sz="3200" b="1" dirty="0" smtClean="0">
                <a:ea typeface="新細明體" charset="-120"/>
              </a:rPr>
              <a:t>， </a:t>
            </a:r>
            <a:r>
              <a:rPr lang="en-US" altLang="zh-TW" sz="3200" b="1" dirty="0" err="1" smtClean="0">
                <a:ea typeface="新細明體" charset="-120"/>
              </a:rPr>
              <a:t>scotopic</a:t>
            </a:r>
            <a:r>
              <a:rPr lang="en-US" altLang="zh-TW" sz="3200" b="1" dirty="0" smtClean="0">
                <a:ea typeface="新細明體" charset="-120"/>
              </a:rPr>
              <a:t> intolerance of defocus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304800"/>
            <a:ext cx="7608888" cy="1395413"/>
          </a:xfrm>
        </p:spPr>
        <p:txBody>
          <a:bodyPr/>
          <a:lstStyle/>
          <a:p>
            <a:pPr marL="838200" indent="-838200">
              <a:defRPr/>
            </a:pPr>
            <a:r>
              <a:rPr lang="en-US" altLang="zh-TW" sz="4400" dirty="0" smtClean="0"/>
              <a:t>2 . </a:t>
            </a:r>
            <a:r>
              <a:rPr lang="en-US" altLang="zh-TW" dirty="0" smtClean="0">
                <a:solidFill>
                  <a:srgbClr val="FFFF00"/>
                </a:solidFill>
                <a:effectLst/>
              </a:rPr>
              <a:t>Study </a:t>
            </a:r>
            <a:r>
              <a:rPr lang="en-US" altLang="zh-TW" dirty="0">
                <a:solidFill>
                  <a:srgbClr val="FFFF00"/>
                </a:solidFill>
                <a:effectLst/>
              </a:rPr>
              <a:t>Design</a:t>
            </a:r>
            <a:r>
              <a:rPr lang="en-US" altLang="zh-TW" dirty="0"/>
              <a:t> 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6" y="2214554"/>
            <a:ext cx="7826375" cy="489585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altLang="zh-TW" sz="3000" b="1" dirty="0" smtClean="0">
                <a:effectLst/>
                <a:ea typeface="新細明體" charset="-120"/>
              </a:rPr>
              <a:t>Assessment of success in mono vision LASIK for 3 months since July 2011</a:t>
            </a:r>
          </a:p>
          <a:p>
            <a:pPr marL="609600" indent="-609600">
              <a:lnSpc>
                <a:spcPct val="80000"/>
              </a:lnSpc>
            </a:pPr>
            <a:r>
              <a:rPr lang="en-US" altLang="zh-TW" sz="3000" b="1" dirty="0" smtClean="0">
                <a:effectLst/>
                <a:ea typeface="新細明體" charset="-120"/>
              </a:rPr>
              <a:t>Utility of a contact lens trial before </a:t>
            </a:r>
            <a:r>
              <a:rPr lang="en-US" altLang="zh-TW" sz="3000" b="1" dirty="0" err="1" smtClean="0">
                <a:effectLst/>
                <a:ea typeface="新細明體" charset="-120"/>
              </a:rPr>
              <a:t>monovision</a:t>
            </a:r>
            <a:r>
              <a:rPr lang="en-US" altLang="zh-TW" sz="3000" b="1" dirty="0" smtClean="0">
                <a:effectLst/>
                <a:ea typeface="新細明體" charset="-120"/>
              </a:rPr>
              <a:t> surgery </a:t>
            </a:r>
          </a:p>
          <a:p>
            <a:pPr marL="609600" indent="-609600">
              <a:lnSpc>
                <a:spcPct val="80000"/>
              </a:lnSpc>
            </a:pPr>
            <a:r>
              <a:rPr lang="en-US" altLang="zh-TW" sz="3000" b="1" dirty="0" smtClean="0">
                <a:effectLst/>
                <a:ea typeface="新細明體" charset="-120"/>
              </a:rPr>
              <a:t>Exclusion criteria: &lt; 40 years of age; </a:t>
            </a:r>
            <a:r>
              <a:rPr lang="en-US" altLang="zh-TW" sz="3000" b="1" dirty="0" err="1" smtClean="0">
                <a:effectLst/>
                <a:ea typeface="新細明體" charset="-120"/>
              </a:rPr>
              <a:t>hyperopias</a:t>
            </a:r>
            <a:r>
              <a:rPr lang="en-US" altLang="zh-TW" sz="3000" b="1" dirty="0" smtClean="0">
                <a:effectLst/>
                <a:ea typeface="新細明體" charset="-120"/>
              </a:rPr>
              <a:t> </a:t>
            </a:r>
          </a:p>
          <a:p>
            <a:pPr marL="609600" indent="-609600">
              <a:lnSpc>
                <a:spcPct val="80000"/>
              </a:lnSpc>
            </a:pPr>
            <a:r>
              <a:rPr lang="en-US" altLang="zh-TW" sz="3000" b="1" dirty="0" smtClean="0">
                <a:solidFill>
                  <a:srgbClr val="FFFF00"/>
                </a:solidFill>
                <a:ea typeface="新細明體" charset="-120"/>
              </a:rPr>
              <a:t>10</a:t>
            </a:r>
            <a:r>
              <a:rPr lang="en-US" altLang="zh-TW" sz="3000" b="1" dirty="0" smtClean="0">
                <a:solidFill>
                  <a:srgbClr val="FFFF00"/>
                </a:solidFill>
                <a:effectLst/>
                <a:ea typeface="新細明體" charset="-120"/>
              </a:rPr>
              <a:t> patients (</a:t>
            </a:r>
            <a:r>
              <a:rPr lang="en-US" altLang="zh-TW" sz="3000" b="1" dirty="0" smtClean="0">
                <a:solidFill>
                  <a:srgbClr val="FFFF00"/>
                </a:solidFill>
                <a:ea typeface="新細明體" charset="-120"/>
              </a:rPr>
              <a:t>20</a:t>
            </a:r>
            <a:r>
              <a:rPr lang="en-US" altLang="zh-TW" sz="3000" b="1" dirty="0" smtClean="0">
                <a:solidFill>
                  <a:srgbClr val="FFFF00"/>
                </a:solidFill>
                <a:effectLst/>
                <a:ea typeface="新細明體" charset="-120"/>
              </a:rPr>
              <a:t> eyes) </a:t>
            </a:r>
          </a:p>
          <a:p>
            <a:pPr marL="609600" indent="-609600">
              <a:lnSpc>
                <a:spcPct val="80000"/>
              </a:lnSpc>
            </a:pPr>
            <a:r>
              <a:rPr lang="en-US" altLang="zh-TW" sz="3000" b="1" dirty="0" smtClean="0">
                <a:effectLst/>
                <a:ea typeface="新細明體" charset="-120"/>
              </a:rPr>
              <a:t>Preoperative SE :</a:t>
            </a:r>
            <a:r>
              <a:rPr lang="zh-TW" altLang="en-US" sz="3000" b="1" dirty="0" smtClean="0">
                <a:effectLst/>
                <a:ea typeface="新細明體" charset="-120"/>
              </a:rPr>
              <a:t>一</a:t>
            </a:r>
            <a:r>
              <a:rPr lang="en-US" altLang="zh-TW" sz="3000" b="1" dirty="0" smtClean="0">
                <a:effectLst/>
                <a:ea typeface="新細明體" charset="-120"/>
              </a:rPr>
              <a:t>4.07 O.D.;</a:t>
            </a:r>
            <a:r>
              <a:rPr lang="zh-TW" altLang="en-US" sz="3000" b="1" dirty="0" smtClean="0">
                <a:effectLst/>
                <a:ea typeface="新細明體" charset="-120"/>
              </a:rPr>
              <a:t>一</a:t>
            </a:r>
            <a:r>
              <a:rPr lang="en-US" altLang="zh-TW" sz="3000" b="1" dirty="0" smtClean="0">
                <a:effectLst/>
                <a:ea typeface="新細明體" charset="-120"/>
              </a:rPr>
              <a:t>4.10 O.S.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en-US" altLang="zh-TW" sz="3000" b="1" dirty="0" smtClean="0">
              <a:effectLst/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304800"/>
            <a:ext cx="7608888" cy="1252538"/>
          </a:xfrm>
        </p:spPr>
        <p:txBody>
          <a:bodyPr/>
          <a:lstStyle/>
          <a:p>
            <a:pPr marL="838200" indent="-838200">
              <a:defRPr/>
            </a:pPr>
            <a:r>
              <a:rPr lang="en-US" altLang="zh-TW" sz="4200" dirty="0">
                <a:solidFill>
                  <a:srgbClr val="FFFF00"/>
                </a:solidFill>
                <a:effectLst/>
              </a:rPr>
              <a:t>  </a:t>
            </a:r>
            <a:r>
              <a:rPr lang="en-US" altLang="zh-TW" sz="4200" dirty="0" smtClean="0">
                <a:solidFill>
                  <a:srgbClr val="FFFF00"/>
                </a:solidFill>
                <a:effectLst/>
              </a:rPr>
              <a:t>3.   </a:t>
            </a:r>
            <a:r>
              <a:rPr lang="en-US" altLang="zh-TW" dirty="0">
                <a:solidFill>
                  <a:srgbClr val="FFFF00"/>
                </a:solidFill>
                <a:effectLst/>
              </a:rPr>
              <a:t>Results</a:t>
            </a:r>
            <a:r>
              <a:rPr lang="en-US" altLang="zh-TW" dirty="0"/>
              <a:t> 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2013" y="2106613"/>
            <a:ext cx="8281987" cy="475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defRPr/>
            </a:pPr>
            <a:r>
              <a:rPr lang="en-US" altLang="zh-TW" sz="2700" b="1" dirty="0" smtClean="0">
                <a:effectLst/>
                <a:ea typeface="新細明體" charset="-120"/>
              </a:rPr>
              <a:t>Postoperative SE for distance eye = 0.00 D 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altLang="zh-TW" sz="2700" b="1" dirty="0" smtClean="0">
                <a:solidFill>
                  <a:srgbClr val="FFFF00"/>
                </a:solidFill>
                <a:effectLst/>
                <a:ea typeface="新細明體" charset="-120"/>
              </a:rPr>
              <a:t>Postoperative SE for near eye =</a:t>
            </a:r>
            <a:r>
              <a:rPr lang="zh-TW" altLang="en-US" sz="2700" b="1" dirty="0" smtClean="0">
                <a:solidFill>
                  <a:srgbClr val="FFFF00"/>
                </a:solidFill>
                <a:effectLst/>
                <a:ea typeface="新細明體" charset="-120"/>
              </a:rPr>
              <a:t>一</a:t>
            </a:r>
            <a:r>
              <a:rPr lang="en-US" altLang="zh-TW" sz="2700" b="1" dirty="0" smtClean="0">
                <a:solidFill>
                  <a:srgbClr val="FFFF00"/>
                </a:solidFill>
                <a:ea typeface="新細明體" charset="-120"/>
              </a:rPr>
              <a:t>0.75</a:t>
            </a:r>
            <a:r>
              <a:rPr lang="en-US" altLang="zh-TW" sz="2700" b="1" dirty="0" smtClean="0">
                <a:solidFill>
                  <a:srgbClr val="FFFF00"/>
                </a:solidFill>
                <a:effectLst/>
                <a:ea typeface="新細明體" charset="-120"/>
              </a:rPr>
              <a:t>D 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altLang="zh-TW" sz="2700" b="1" dirty="0" smtClean="0">
                <a:ea typeface="新細明體" charset="-120"/>
              </a:rPr>
              <a:t>3</a:t>
            </a:r>
            <a:r>
              <a:rPr lang="en-US" altLang="zh-TW" sz="2700" b="1" dirty="0" smtClean="0">
                <a:effectLst/>
                <a:ea typeface="新細明體" charset="-120"/>
              </a:rPr>
              <a:t> patients underwent LASIK enhancement (2 near eyes; </a:t>
            </a:r>
            <a:r>
              <a:rPr lang="en-US" altLang="zh-TW" sz="2700" b="1" dirty="0" smtClean="0">
                <a:ea typeface="新細明體" charset="-120"/>
              </a:rPr>
              <a:t> 6 </a:t>
            </a:r>
            <a:r>
              <a:rPr lang="en-US" altLang="zh-TW" sz="2700" b="1" dirty="0" smtClean="0">
                <a:effectLst/>
                <a:ea typeface="新細明體" charset="-120"/>
              </a:rPr>
              <a:t>distance eyes). 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altLang="zh-TW" sz="2700" b="1" dirty="0" smtClean="0">
                <a:effectLst/>
                <a:ea typeface="新細明體" charset="-120"/>
              </a:rPr>
              <a:t>1 patients had crossed </a:t>
            </a:r>
            <a:r>
              <a:rPr lang="en-US" altLang="zh-TW" sz="2700" b="1" dirty="0" err="1" smtClean="0">
                <a:effectLst/>
                <a:ea typeface="新細明體" charset="-120"/>
              </a:rPr>
              <a:t>monovision</a:t>
            </a:r>
            <a:r>
              <a:rPr lang="en-US" altLang="zh-TW" sz="2700" b="1" dirty="0" smtClean="0">
                <a:effectLst/>
                <a:ea typeface="新細明體" charset="-120"/>
              </a:rPr>
              <a:t> (no rever</a:t>
            </a:r>
            <a:r>
              <a:rPr lang="en-US" altLang="zh-TW" sz="2700" b="1" dirty="0" smtClean="0">
                <a:effectLst/>
                <a:latin typeface="Arial" charset="0"/>
                <a:ea typeface="新細明體" charset="-120"/>
              </a:rPr>
              <a:t>­</a:t>
            </a:r>
            <a:r>
              <a:rPr lang="en-US" altLang="zh-TW" sz="2700" b="1" dirty="0" smtClean="0">
                <a:effectLst/>
                <a:ea typeface="新細明體" charset="-120"/>
              </a:rPr>
              <a:t>sals).</a:t>
            </a:r>
            <a:r>
              <a:rPr lang="en-US" altLang="zh-TW" sz="2700" b="1" dirty="0" smtClean="0">
                <a:ea typeface="新細明體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304800"/>
            <a:ext cx="7608888" cy="1252538"/>
          </a:xfrm>
        </p:spPr>
        <p:txBody>
          <a:bodyPr/>
          <a:lstStyle/>
          <a:p>
            <a:pPr marL="838200" indent="-838200">
              <a:defRPr/>
            </a:pPr>
            <a:r>
              <a:rPr lang="en-US" altLang="zh-TW" sz="4200" dirty="0">
                <a:solidFill>
                  <a:srgbClr val="FFFF00"/>
                </a:solidFill>
                <a:effectLst/>
              </a:rPr>
              <a:t>  </a:t>
            </a:r>
            <a:r>
              <a:rPr lang="en-US" altLang="zh-TW" dirty="0" smtClean="0"/>
              <a:t>4</a:t>
            </a:r>
            <a:r>
              <a:rPr lang="en-US" altLang="zh-TW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altLang="zh-TW" dirty="0">
                <a:solidFill>
                  <a:srgbClr val="FFFF00"/>
                </a:solidFill>
                <a:effectLst/>
              </a:rPr>
              <a:t>.  Study Conclusions</a:t>
            </a:r>
            <a:r>
              <a:rPr lang="en-US" altLang="zh-TW" dirty="0"/>
              <a:t> </a:t>
            </a:r>
            <a:r>
              <a:rPr lang="en-US" altLang="zh-TW" sz="4200" dirty="0">
                <a:solidFill>
                  <a:srgbClr val="FFFF00"/>
                </a:solidFill>
                <a:effectLst/>
              </a:rPr>
              <a:t> 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106613"/>
            <a:ext cx="7958138" cy="475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defRPr/>
            </a:pPr>
            <a:r>
              <a:rPr lang="en-US" altLang="zh-TW" sz="4000" b="1" dirty="0" err="1"/>
              <a:t>Monovision</a:t>
            </a:r>
            <a:r>
              <a:rPr lang="en-US" altLang="zh-TW" sz="4000" b="1" dirty="0"/>
              <a:t> is a successful option for </a:t>
            </a:r>
            <a:r>
              <a:rPr lang="en-US" altLang="zh-TW" sz="4000" b="1" dirty="0" err="1"/>
              <a:t>presbyopic</a:t>
            </a:r>
            <a:r>
              <a:rPr lang="en-US" altLang="zh-TW" sz="4000" b="1" dirty="0"/>
              <a:t> </a:t>
            </a:r>
            <a:r>
              <a:rPr lang="en-US" altLang="zh-TW" sz="4000" b="1" dirty="0" smtClean="0"/>
              <a:t>patients.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altLang="zh-TW" sz="4000" b="1" dirty="0" smtClean="0">
                <a:solidFill>
                  <a:srgbClr val="FFFF00"/>
                </a:solidFill>
              </a:rPr>
              <a:t>Satisfaction </a:t>
            </a:r>
            <a:r>
              <a:rPr lang="en-US" altLang="zh-TW" sz="4000" b="1" dirty="0">
                <a:solidFill>
                  <a:srgbClr val="FFFF00"/>
                </a:solidFill>
              </a:rPr>
              <a:t>rate is high (</a:t>
            </a:r>
            <a:r>
              <a:rPr lang="en-US" altLang="zh-TW" sz="4000" b="1" dirty="0" smtClean="0">
                <a:solidFill>
                  <a:srgbClr val="FFFF00"/>
                </a:solidFill>
              </a:rPr>
              <a:t>90%). 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altLang="zh-TW" sz="4000" b="1" dirty="0" smtClean="0"/>
              <a:t>Enhancement </a:t>
            </a:r>
            <a:r>
              <a:rPr lang="en-US" altLang="zh-TW" sz="4000" b="1" dirty="0"/>
              <a:t>rate is high </a:t>
            </a:r>
            <a:r>
              <a:rPr lang="en-US" altLang="zh-TW" sz="4000" b="1" dirty="0" smtClean="0"/>
              <a:t>(30%).</a:t>
            </a:r>
            <a:r>
              <a:rPr lang="en-US" altLang="zh-TW" sz="4000" dirty="0" smtClean="0"/>
              <a:t> </a:t>
            </a:r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PresbyLASIK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57" name="Picture 9" descr="http://www.omerfarukyilmaz.com/eng/arastirmalari/images/acufoc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572008"/>
            <a:ext cx="1792287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srgbClr val="FFFF00"/>
                </a:solidFill>
                <a:ea typeface="新細明體" charset="-120"/>
              </a:rPr>
              <a:t>VISX Multifocal Treatment Design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1428736"/>
            <a:ext cx="8229600" cy="2185988"/>
          </a:xfrm>
        </p:spPr>
        <p:txBody>
          <a:bodyPr>
            <a:normAutofit fontScale="62500" lnSpcReduction="20000"/>
          </a:bodyPr>
          <a:lstStyle/>
          <a:p>
            <a:pPr marL="742950" lvl="1" indent="-285750">
              <a:lnSpc>
                <a:spcPct val="12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altLang="zh-TW" sz="2600" dirty="0" smtClean="0">
                <a:solidFill>
                  <a:srgbClr val="FFFF00"/>
                </a:solidFill>
                <a:ea typeface="新細明體" charset="-120"/>
              </a:rPr>
              <a:t>Central zone steepened to provide near vision</a:t>
            </a:r>
          </a:p>
          <a:p>
            <a:pPr marL="742950" lvl="1" indent="-285750">
              <a:lnSpc>
                <a:spcPct val="12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altLang="zh-TW" sz="2600" dirty="0" smtClean="0">
                <a:solidFill>
                  <a:srgbClr val="FFFF00"/>
                </a:solidFill>
                <a:ea typeface="新細明體" charset="-120"/>
              </a:rPr>
              <a:t>Peripheral zone targeted for distance vision</a:t>
            </a:r>
          </a:p>
          <a:p>
            <a:pPr marL="742950" lvl="1" indent="-285750">
              <a:lnSpc>
                <a:spcPct val="12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altLang="zh-TW" dirty="0" err="1" smtClean="0">
                <a:solidFill>
                  <a:srgbClr val="FFFF00"/>
                </a:solidFill>
                <a:ea typeface="新細明體" charset="-120"/>
              </a:rPr>
              <a:t>Wavescan</a:t>
            </a:r>
            <a:r>
              <a:rPr lang="en-US" altLang="zh-TW" dirty="0" smtClean="0">
                <a:solidFill>
                  <a:srgbClr val="FFFF00"/>
                </a:solidFill>
                <a:ea typeface="新細明體" charset="-120"/>
              </a:rPr>
              <a:t> driven hyperopic treatment with a pupil size dependent </a:t>
            </a:r>
            <a:r>
              <a:rPr lang="en-US" altLang="zh-TW" dirty="0" err="1" smtClean="0">
                <a:solidFill>
                  <a:srgbClr val="FFFF00"/>
                </a:solidFill>
                <a:ea typeface="新細明體" charset="-120"/>
              </a:rPr>
              <a:t>presbyopic</a:t>
            </a:r>
            <a:r>
              <a:rPr lang="en-US" altLang="zh-TW" dirty="0" smtClean="0">
                <a:solidFill>
                  <a:srgbClr val="FFFF00"/>
                </a:solidFill>
                <a:ea typeface="新細明體" charset="-120"/>
              </a:rPr>
              <a:t> correction</a:t>
            </a:r>
          </a:p>
          <a:p>
            <a:pPr marL="742950" lvl="1" indent="-285750">
              <a:lnSpc>
                <a:spcPct val="12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en-US" altLang="zh-TW" sz="2600" dirty="0" smtClean="0">
              <a:solidFill>
                <a:srgbClr val="FFFF00"/>
              </a:solidFill>
              <a:ea typeface="新細明體" charset="-120"/>
            </a:endParaRPr>
          </a:p>
          <a:p>
            <a:pPr marL="914400" lvl="1" indent="-457200">
              <a:lnSpc>
                <a:spcPct val="80000"/>
              </a:lnSpc>
              <a:buNone/>
            </a:pPr>
            <a:endParaRPr lang="en-US" altLang="zh-TW" sz="2600" dirty="0" smtClean="0">
              <a:solidFill>
                <a:srgbClr val="FFFF00"/>
              </a:solidFill>
              <a:ea typeface="新細明體" charset="-120"/>
            </a:endParaRPr>
          </a:p>
          <a:p>
            <a:pPr marL="914400" lvl="1" indent="-457200">
              <a:lnSpc>
                <a:spcPct val="80000"/>
              </a:lnSpc>
              <a:buNone/>
            </a:pPr>
            <a:endParaRPr lang="en-US" altLang="zh-TW" sz="2600" dirty="0" smtClean="0">
              <a:solidFill>
                <a:schemeClr val="bg2"/>
              </a:solidFill>
              <a:effectLst/>
              <a:ea typeface="新細明體" charset="-120"/>
            </a:endParaRPr>
          </a:p>
          <a:p>
            <a:pPr marL="914400" lvl="1" indent="-457200">
              <a:lnSpc>
                <a:spcPct val="80000"/>
              </a:lnSpc>
              <a:buNone/>
            </a:pPr>
            <a:r>
              <a:rPr lang="en-US" altLang="zh-TW" sz="2600" dirty="0" smtClean="0">
                <a:solidFill>
                  <a:schemeClr val="bg2"/>
                </a:solidFill>
                <a:effectLst/>
                <a:ea typeface="新細明體" charset="-120"/>
              </a:rPr>
              <a:t>The </a:t>
            </a:r>
            <a:r>
              <a:rPr lang="en-US" altLang="zh-TW" sz="2600" dirty="0">
                <a:solidFill>
                  <a:schemeClr val="bg2"/>
                </a:solidFill>
                <a:effectLst/>
                <a:ea typeface="新細明體" charset="-120"/>
              </a:rPr>
              <a:t>combination of the central zone, peripheral zone, and the </a:t>
            </a:r>
            <a:r>
              <a:rPr lang="en-US" altLang="zh-TW" sz="2600" dirty="0" smtClean="0">
                <a:solidFill>
                  <a:schemeClr val="bg2"/>
                </a:solidFill>
                <a:effectLst/>
                <a:ea typeface="新細明體" charset="-120"/>
              </a:rPr>
              <a:t>LASIK</a:t>
            </a:r>
          </a:p>
          <a:p>
            <a:pPr marL="914400" lvl="1" indent="-457200">
              <a:lnSpc>
                <a:spcPct val="80000"/>
              </a:lnSpc>
              <a:buNone/>
            </a:pPr>
            <a:r>
              <a:rPr lang="en-US" altLang="zh-TW" sz="2600" dirty="0" smtClean="0">
                <a:solidFill>
                  <a:schemeClr val="bg2"/>
                </a:solidFill>
                <a:effectLst/>
                <a:ea typeface="新細明體" charset="-120"/>
              </a:rPr>
              <a:t>flap </a:t>
            </a:r>
            <a:r>
              <a:rPr lang="en-US" altLang="zh-TW" sz="2600" dirty="0">
                <a:solidFill>
                  <a:schemeClr val="bg2"/>
                </a:solidFill>
                <a:effectLst/>
                <a:ea typeface="新細明體" charset="-120"/>
              </a:rPr>
              <a:t>produces an aspheric curve that expands the depth of focus</a:t>
            </a:r>
          </a:p>
          <a:p>
            <a:pPr marL="914400" lvl="1" indent="-457200">
              <a:lnSpc>
                <a:spcPct val="80000"/>
              </a:lnSpc>
            </a:pPr>
            <a:endParaRPr lang="en-US" altLang="zh-TW" sz="2400" dirty="0">
              <a:ea typeface="新細明體" charset="-120"/>
            </a:endParaRPr>
          </a:p>
        </p:txBody>
      </p:sp>
      <p:graphicFrame>
        <p:nvGraphicFramePr>
          <p:cNvPr id="22630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101725" y="4194175"/>
          <a:ext cx="6489700" cy="240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Chart" r:id="rId4" imgW="9829800" imgH="3648151" progId="Excel.Sheet.8">
                  <p:embed/>
                </p:oleObj>
              </mc:Choice>
              <mc:Fallback>
                <p:oleObj name="Chart" r:id="rId4" imgW="9829800" imgH="3648151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4194175"/>
                        <a:ext cx="6489700" cy="240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9" name="Line 5"/>
          <p:cNvSpPr>
            <a:spLocks noChangeShapeType="1"/>
          </p:cNvSpPr>
          <p:nvPr/>
        </p:nvSpPr>
        <p:spPr bwMode="auto">
          <a:xfrm flipH="1">
            <a:off x="6019800" y="4038600"/>
            <a:ext cx="1371600" cy="12954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TW" altLang="en-US"/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6189663" y="3505200"/>
            <a:ext cx="2720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TW" sz="2400">
                <a:solidFill>
                  <a:srgbClr val="FFFF00"/>
                </a:solidFill>
                <a:latin typeface="Tahoma" pitchFamily="34" charset="0"/>
                <a:ea typeface="新細明體" charset="-120"/>
              </a:rPr>
              <a:t>distance correction</a:t>
            </a:r>
          </a:p>
        </p:txBody>
      </p:sp>
      <p:sp>
        <p:nvSpPr>
          <p:cNvPr id="226311" name="Line 7"/>
          <p:cNvSpPr>
            <a:spLocks noChangeShapeType="1"/>
          </p:cNvSpPr>
          <p:nvPr/>
        </p:nvSpPr>
        <p:spPr bwMode="auto">
          <a:xfrm>
            <a:off x="1143000" y="3810000"/>
            <a:ext cx="2819400" cy="838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TW" altLang="en-US"/>
          </a:p>
        </p:txBody>
      </p:sp>
      <p:sp useBgFill="1"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381000" y="3581400"/>
            <a:ext cx="2212975" cy="4572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TW" sz="2400">
                <a:solidFill>
                  <a:srgbClr val="FFFF00"/>
                </a:solidFill>
                <a:latin typeface="Tahoma" pitchFamily="34" charset="0"/>
                <a:ea typeface="新細明體" charset="-120"/>
              </a:rPr>
              <a:t>near correction</a:t>
            </a:r>
            <a:endParaRPr lang="en-US" altLang="zh-TW" sz="2400">
              <a:solidFill>
                <a:srgbClr val="FFFF00"/>
              </a:solidFill>
              <a:latin typeface="Times New Roman" pitchFamily="18" charset="0"/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3054350"/>
            <a:ext cx="3702050" cy="273208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000" u="sng" dirty="0">
                <a:solidFill>
                  <a:schemeClr val="bg1"/>
                </a:solidFill>
                <a:ea typeface="新細明體" charset="-120"/>
              </a:rPr>
              <a:t>“Normal” vision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Auto focus SLR camera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Short depth of focus, high contrast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Minimal aberrations desired</a:t>
            </a:r>
          </a:p>
          <a:p>
            <a:pPr>
              <a:lnSpc>
                <a:spcPct val="80000"/>
              </a:lnSpc>
            </a:pPr>
            <a:r>
              <a:rPr lang="en-US" altLang="zh-TW" sz="2000" i="1" dirty="0">
                <a:solidFill>
                  <a:schemeClr val="bg1"/>
                </a:solidFill>
                <a:ea typeface="新細明體" charset="-120"/>
              </a:rPr>
              <a:t>Perfect</a:t>
            </a: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 pictures under most lighting conditions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As long as auto focus works…</a:t>
            </a:r>
          </a:p>
          <a:p>
            <a:pPr>
              <a:lnSpc>
                <a:spcPct val="80000"/>
              </a:lnSpc>
            </a:pPr>
            <a:endParaRPr lang="en-US" altLang="zh-TW" sz="2000" dirty="0">
              <a:ea typeface="新細明體" charset="-120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908550" y="3054350"/>
            <a:ext cx="3702050" cy="273208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TW" sz="2000" u="sng" dirty="0">
                <a:solidFill>
                  <a:schemeClr val="bg1"/>
                </a:solidFill>
                <a:ea typeface="新細明體" charset="-120"/>
              </a:rPr>
              <a:t>Omni-focal vision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Disposable camera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rgbClr val="FFFF00"/>
                </a:solidFill>
                <a:ea typeface="新細明體" charset="-120"/>
              </a:rPr>
              <a:t>Long depth of focus, low contrast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Certain </a:t>
            </a:r>
            <a:r>
              <a:rPr lang="en-US" altLang="zh-TW" sz="2000" dirty="0">
                <a:solidFill>
                  <a:srgbClr val="FFFF00"/>
                </a:solidFill>
                <a:ea typeface="新細明體" charset="-120"/>
              </a:rPr>
              <a:t>aberrations </a:t>
            </a: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intended</a:t>
            </a:r>
          </a:p>
          <a:p>
            <a:pPr>
              <a:lnSpc>
                <a:spcPct val="80000"/>
              </a:lnSpc>
            </a:pPr>
            <a:r>
              <a:rPr lang="en-US" altLang="zh-TW" sz="2000" i="1" dirty="0">
                <a:solidFill>
                  <a:schemeClr val="bg1"/>
                </a:solidFill>
                <a:ea typeface="新細明體" charset="-120"/>
              </a:rPr>
              <a:t>Useable</a:t>
            </a: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 pictures under average conditions</a:t>
            </a:r>
          </a:p>
          <a:p>
            <a:pPr>
              <a:lnSpc>
                <a:spcPct val="80000"/>
              </a:lnSpc>
            </a:pPr>
            <a:r>
              <a:rPr lang="en-US" altLang="zh-TW" sz="2000" dirty="0">
                <a:solidFill>
                  <a:schemeClr val="bg1"/>
                </a:solidFill>
                <a:ea typeface="新細明體" charset="-120"/>
              </a:rPr>
              <a:t>As long as </a:t>
            </a:r>
            <a:r>
              <a:rPr lang="en-US" altLang="zh-TW" sz="2000" dirty="0">
                <a:solidFill>
                  <a:srgbClr val="FFFF00"/>
                </a:solidFill>
                <a:ea typeface="新細明體" charset="-120"/>
              </a:rPr>
              <a:t>illumination sufficient…</a:t>
            </a:r>
          </a:p>
          <a:p>
            <a:pPr>
              <a:lnSpc>
                <a:spcPct val="80000"/>
              </a:lnSpc>
            </a:pPr>
            <a:endParaRPr lang="en-US" altLang="zh-TW" sz="2000" dirty="0">
              <a:ea typeface="新細明體" charset="-120"/>
            </a:endParaRP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1066800" y="1905000"/>
            <a:ext cx="6477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altLang="zh-TW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新細明體" charset="-120"/>
              </a:rPr>
              <a:t>Trade-off between depth of focus and image contrast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title"/>
          </p:nvPr>
        </p:nvSpPr>
        <p:spPr>
          <a:xfrm>
            <a:off x="1428728" y="785794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en-US" altLang="ja-JP" b="0" dirty="0">
                <a:ea typeface="ＭＳ Ｐゴシック" pitchFamily="34" charset="-128"/>
              </a:rPr>
              <a:t>What is </a:t>
            </a:r>
            <a:r>
              <a:rPr lang="en-US" altLang="zh-TW" b="0" dirty="0">
                <a:ea typeface="新細明體" charset="-120"/>
              </a:rPr>
              <a:t>Omni</a:t>
            </a:r>
            <a:r>
              <a:rPr lang="en-US" altLang="ja-JP" b="0" dirty="0">
                <a:ea typeface="ＭＳ Ｐゴシック" pitchFamily="34" charset="-128"/>
              </a:rPr>
              <a:t>-</a:t>
            </a:r>
            <a:r>
              <a:rPr lang="en-US" altLang="zh-TW" b="0" dirty="0">
                <a:ea typeface="新細明體" charset="-120"/>
              </a:rPr>
              <a:t>focal? </a:t>
            </a:r>
          </a:p>
        </p:txBody>
      </p:sp>
      <p:pic>
        <p:nvPicPr>
          <p:cNvPr id="118790" name="Picture 6" descr="Kodak Fun Saver 35 Flash Camera 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524500"/>
            <a:ext cx="1190625" cy="10382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8791" name="Picture 7" descr="1799_4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28975" y="5524500"/>
            <a:ext cx="1190625" cy="10287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1428736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 smtClean="0">
                <a:ea typeface="新細明體" charset="-120"/>
              </a:rPr>
              <a:t>    </a:t>
            </a:r>
            <a:br>
              <a:rPr lang="en-US" altLang="zh-TW" dirty="0" smtClean="0">
                <a:ea typeface="新細明體" charset="-120"/>
              </a:rPr>
            </a:br>
            <a:r>
              <a:rPr lang="en-US" altLang="zh-TW" dirty="0" smtClean="0">
                <a:ea typeface="新細明體" charset="-120"/>
              </a:rPr>
              <a:t>Gains in Distance and Near VA</a:t>
            </a:r>
            <a:br>
              <a:rPr lang="en-US" altLang="zh-TW" dirty="0" smtClean="0">
                <a:ea typeface="新細明體" charset="-120"/>
              </a:rPr>
            </a:br>
            <a:r>
              <a:rPr lang="en-CA" altLang="zh-TW" b="1" dirty="0" smtClean="0">
                <a:solidFill>
                  <a:srgbClr val="FFFFFF"/>
                </a:solidFill>
              </a:rPr>
              <a:t>  </a:t>
            </a:r>
            <a:r>
              <a:rPr lang="en-CA" altLang="zh-TW" sz="2000" b="1" dirty="0" smtClean="0">
                <a:solidFill>
                  <a:srgbClr val="FFFFFF"/>
                </a:solidFill>
              </a:rPr>
              <a:t>W. Bruce Jackson, MD University of Ottawa Eye Institute </a:t>
            </a:r>
            <a:r>
              <a:rPr lang="en-US" altLang="zh-TW" dirty="0" smtClean="0">
                <a:ea typeface="新細明體" charset="-120"/>
              </a:rPr>
              <a:t/>
            </a:r>
            <a:br>
              <a:rPr lang="en-US" altLang="zh-TW" dirty="0" smtClean="0">
                <a:ea typeface="新細明體" charset="-120"/>
              </a:rPr>
            </a:br>
            <a:r>
              <a:rPr lang="en-CA" altLang="zh-TW" b="1" dirty="0" smtClean="0">
                <a:solidFill>
                  <a:srgbClr val="FFFFFF"/>
                </a:solidFill>
              </a:rPr>
              <a:t/>
            </a:r>
            <a:br>
              <a:rPr lang="en-CA" altLang="zh-TW" b="1" dirty="0" smtClean="0">
                <a:solidFill>
                  <a:srgbClr val="FFFFFF"/>
                </a:solidFill>
              </a:rPr>
            </a:br>
            <a:endParaRPr lang="en-US" altLang="zh-TW" dirty="0">
              <a:ea typeface="新細明體" charset="-120"/>
            </a:endParaRPr>
          </a:p>
        </p:txBody>
      </p:sp>
      <p:graphicFrame>
        <p:nvGraphicFramePr>
          <p:cNvPr id="23859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019300" y="2479675"/>
          <a:ext cx="6076950" cy="288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Chart" r:id="rId3" imgW="3628949" imgH="1723949" progId="Excel.Sheet.8">
                  <p:embed/>
                </p:oleObj>
              </mc:Choice>
              <mc:Fallback>
                <p:oleObj name="Chart" r:id="rId3" imgW="3628949" imgH="1723949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2479675"/>
                        <a:ext cx="6076950" cy="2887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2286000" y="4267200"/>
            <a:ext cx="1524000" cy="914400"/>
          </a:xfrm>
          <a:prstGeom prst="rect">
            <a:avLst/>
          </a:prstGeom>
          <a:noFill/>
          <a:ln w="31750">
            <a:solidFill>
              <a:srgbClr val="FFFF66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524000" y="2514600"/>
            <a:ext cx="425450" cy="2347913"/>
            <a:chOff x="960" y="1680"/>
            <a:chExt cx="268" cy="1479"/>
          </a:xfrm>
        </p:grpSpPr>
        <p:sp>
          <p:nvSpPr>
            <p:cNvPr id="238603" name="Text Box 11"/>
            <p:cNvSpPr txBox="1">
              <a:spLocks noChangeArrowheads="1"/>
            </p:cNvSpPr>
            <p:nvPr/>
          </p:nvSpPr>
          <p:spPr bwMode="auto">
            <a:xfrm>
              <a:off x="960" y="2928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J1</a:t>
              </a:r>
            </a:p>
          </p:txBody>
        </p:sp>
        <p:sp>
          <p:nvSpPr>
            <p:cNvPr id="238604" name="Text Box 12"/>
            <p:cNvSpPr txBox="1">
              <a:spLocks noChangeArrowheads="1"/>
            </p:cNvSpPr>
            <p:nvPr/>
          </p:nvSpPr>
          <p:spPr bwMode="auto">
            <a:xfrm>
              <a:off x="960" y="2592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J3</a:t>
              </a:r>
            </a:p>
          </p:txBody>
        </p:sp>
        <p:sp>
          <p:nvSpPr>
            <p:cNvPr id="238605" name="Text Box 13"/>
            <p:cNvSpPr txBox="1">
              <a:spLocks noChangeArrowheads="1"/>
            </p:cNvSpPr>
            <p:nvPr/>
          </p:nvSpPr>
          <p:spPr bwMode="auto">
            <a:xfrm>
              <a:off x="960" y="2304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J5</a:t>
              </a:r>
            </a:p>
          </p:txBody>
        </p:sp>
        <p:sp>
          <p:nvSpPr>
            <p:cNvPr id="238606" name="Text Box 14"/>
            <p:cNvSpPr txBox="1">
              <a:spLocks noChangeArrowheads="1"/>
            </p:cNvSpPr>
            <p:nvPr/>
          </p:nvSpPr>
          <p:spPr bwMode="auto">
            <a:xfrm>
              <a:off x="960" y="2016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J7</a:t>
              </a:r>
            </a:p>
          </p:txBody>
        </p:sp>
        <p:sp>
          <p:nvSpPr>
            <p:cNvPr id="238607" name="Text Box 15"/>
            <p:cNvSpPr txBox="1">
              <a:spLocks noChangeArrowheads="1"/>
            </p:cNvSpPr>
            <p:nvPr/>
          </p:nvSpPr>
          <p:spPr bwMode="auto">
            <a:xfrm>
              <a:off x="960" y="1680"/>
              <a:ext cx="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J9</a:t>
              </a:r>
            </a:p>
          </p:txBody>
        </p:sp>
      </p:grpSp>
      <p:sp useBgFill="1">
        <p:nvSpPr>
          <p:cNvPr id="238608" name="AutoShape 16"/>
          <p:cNvSpPr>
            <a:spLocks noChangeAspect="1"/>
          </p:cNvSpPr>
          <p:nvPr/>
        </p:nvSpPr>
        <p:spPr bwMode="auto">
          <a:xfrm>
            <a:off x="7191375" y="2066925"/>
            <a:ext cx="1343025" cy="1447800"/>
          </a:xfrm>
          <a:prstGeom prst="borderCallout2">
            <a:avLst>
              <a:gd name="adj1" fmla="val 7894"/>
              <a:gd name="adj2" fmla="val -5676"/>
              <a:gd name="adj3" fmla="val 7894"/>
              <a:gd name="adj4" fmla="val -131324"/>
              <a:gd name="adj5" fmla="val 174889"/>
              <a:gd name="adj6" fmla="val -289125"/>
            </a:avLst>
          </a:prstGeom>
          <a:ln w="25400">
            <a:solidFill>
              <a:srgbClr val="FFFF00"/>
            </a:solidFill>
            <a:miter lim="800000"/>
            <a:headEnd/>
            <a:tailEnd type="stealth" w="med" len="lg"/>
          </a:ln>
          <a:effectLst/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US" altLang="zh-TW" sz="1900" dirty="0">
                <a:solidFill>
                  <a:srgbClr val="FFFF00"/>
                </a:solidFill>
                <a:latin typeface="Arial" charset="0"/>
                <a:ea typeface="新細明體" charset="-120"/>
              </a:rPr>
              <a:t>Target outcome 20/25 &amp; J3 or better </a:t>
            </a:r>
          </a:p>
        </p:txBody>
      </p:sp>
      <p:sp>
        <p:nvSpPr>
          <p:cNvPr id="238609" name="Text Box 17"/>
          <p:cNvSpPr txBox="1">
            <a:spLocks noChangeArrowheads="1"/>
          </p:cNvSpPr>
          <p:nvPr/>
        </p:nvSpPr>
        <p:spPr bwMode="auto">
          <a:xfrm rot="-5400000">
            <a:off x="-527050" y="3552826"/>
            <a:ext cx="340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2"/>
                </a:solidFill>
                <a:latin typeface="Arial" charset="0"/>
                <a:ea typeface="新細明體" charset="-120"/>
              </a:rPr>
              <a:t>Uncorrected near vision</a:t>
            </a:r>
          </a:p>
        </p:txBody>
      </p:sp>
      <p:sp>
        <p:nvSpPr>
          <p:cNvPr id="238610" name="Text Box 18"/>
          <p:cNvSpPr txBox="1">
            <a:spLocks noChangeArrowheads="1"/>
          </p:cNvSpPr>
          <p:nvPr/>
        </p:nvSpPr>
        <p:spPr bwMode="auto">
          <a:xfrm>
            <a:off x="2579688" y="5884863"/>
            <a:ext cx="3932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2"/>
                </a:solidFill>
                <a:latin typeface="Arial" charset="0"/>
                <a:ea typeface="新細明體" charset="-120"/>
              </a:rPr>
              <a:t>Uncorrected distance vision</a:t>
            </a:r>
          </a:p>
        </p:txBody>
      </p:sp>
      <p:sp>
        <p:nvSpPr>
          <p:cNvPr id="238611" name="Text Box 19"/>
          <p:cNvSpPr txBox="1">
            <a:spLocks noChangeArrowheads="1"/>
          </p:cNvSpPr>
          <p:nvPr/>
        </p:nvSpPr>
        <p:spPr bwMode="auto">
          <a:xfrm>
            <a:off x="914400" y="6308725"/>
            <a:ext cx="731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TW" sz="2000" dirty="0">
                <a:solidFill>
                  <a:srgbClr val="FFFF00"/>
                </a:solidFill>
                <a:latin typeface="Arial" charset="0"/>
                <a:ea typeface="新細明體" charset="-120"/>
              </a:rPr>
              <a:t>80% achieve target of improved distance and near vision</a:t>
            </a:r>
          </a:p>
        </p:txBody>
      </p:sp>
      <p:sp>
        <p:nvSpPr>
          <p:cNvPr id="238612" name="Text Box 20"/>
          <p:cNvSpPr txBox="1">
            <a:spLocks noChangeArrowheads="1"/>
          </p:cNvSpPr>
          <p:nvPr/>
        </p:nvSpPr>
        <p:spPr bwMode="auto">
          <a:xfrm>
            <a:off x="1995488" y="1447800"/>
            <a:ext cx="2708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400" dirty="0">
                <a:solidFill>
                  <a:srgbClr val="FFFF00"/>
                </a:solidFill>
                <a:latin typeface="Arial" charset="0"/>
                <a:ea typeface="新細明體" charset="-120"/>
              </a:rPr>
              <a:t>UCVA at 6 months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860550" y="5473700"/>
            <a:ext cx="5302250" cy="379413"/>
            <a:chOff x="1172" y="3448"/>
            <a:chExt cx="3340" cy="239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1684" y="3456"/>
              <a:ext cx="2828" cy="231"/>
              <a:chOff x="1684" y="3600"/>
              <a:chExt cx="2828" cy="231"/>
            </a:xfrm>
          </p:grpSpPr>
          <p:sp>
            <p:nvSpPr>
              <p:cNvPr id="238598" name="Text Box 6"/>
              <p:cNvSpPr txBox="1">
                <a:spLocks noChangeArrowheads="1"/>
              </p:cNvSpPr>
              <p:nvPr/>
            </p:nvSpPr>
            <p:spPr bwMode="auto">
              <a:xfrm>
                <a:off x="1684" y="3600"/>
                <a:ext cx="4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TW">
                    <a:latin typeface="Arial" charset="0"/>
                    <a:ea typeface="新細明體" charset="-120"/>
                  </a:rPr>
                  <a:t>20/20</a:t>
                </a:r>
              </a:p>
            </p:txBody>
          </p:sp>
          <p:sp>
            <p:nvSpPr>
              <p:cNvPr id="238599" name="Text Box 7"/>
              <p:cNvSpPr txBox="1">
                <a:spLocks noChangeArrowheads="1"/>
              </p:cNvSpPr>
              <p:nvPr/>
            </p:nvSpPr>
            <p:spPr bwMode="auto">
              <a:xfrm>
                <a:off x="2260" y="3600"/>
                <a:ext cx="4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TW">
                    <a:latin typeface="Arial" charset="0"/>
                    <a:ea typeface="新細明體" charset="-120"/>
                  </a:rPr>
                  <a:t>20/32</a:t>
                </a:r>
              </a:p>
            </p:txBody>
          </p:sp>
          <p:sp>
            <p:nvSpPr>
              <p:cNvPr id="238600" name="Text Box 8"/>
              <p:cNvSpPr txBox="1">
                <a:spLocks noChangeArrowheads="1"/>
              </p:cNvSpPr>
              <p:nvPr/>
            </p:nvSpPr>
            <p:spPr bwMode="auto">
              <a:xfrm>
                <a:off x="2836" y="3600"/>
                <a:ext cx="4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TW">
                    <a:latin typeface="Arial" charset="0"/>
                    <a:ea typeface="新細明體" charset="-120"/>
                  </a:rPr>
                  <a:t>20/50</a:t>
                </a:r>
              </a:p>
            </p:txBody>
          </p:sp>
          <p:sp>
            <p:nvSpPr>
              <p:cNvPr id="238601" name="Text Box 9"/>
              <p:cNvSpPr txBox="1">
                <a:spLocks noChangeArrowheads="1"/>
              </p:cNvSpPr>
              <p:nvPr/>
            </p:nvSpPr>
            <p:spPr bwMode="auto">
              <a:xfrm>
                <a:off x="3412" y="3600"/>
                <a:ext cx="4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zh-TW">
                    <a:latin typeface="Arial" charset="0"/>
                    <a:ea typeface="新細明體" charset="-120"/>
                  </a:rPr>
                  <a:t>20/80</a:t>
                </a:r>
              </a:p>
            </p:txBody>
          </p:sp>
          <p:sp>
            <p:nvSpPr>
              <p:cNvPr id="238602" name="Text Box 10"/>
              <p:cNvSpPr txBox="1">
                <a:spLocks noChangeArrowheads="1"/>
              </p:cNvSpPr>
              <p:nvPr/>
            </p:nvSpPr>
            <p:spPr bwMode="auto">
              <a:xfrm>
                <a:off x="3936" y="3600"/>
                <a:ext cx="5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zh-TW">
                    <a:latin typeface="Arial" charset="0"/>
                    <a:ea typeface="新細明體" charset="-120"/>
                  </a:rPr>
                  <a:t>20/125</a:t>
                </a:r>
              </a:p>
            </p:txBody>
          </p:sp>
        </p:grpSp>
        <p:sp>
          <p:nvSpPr>
            <p:cNvPr id="238614" name="Rectangle 22"/>
            <p:cNvSpPr>
              <a:spLocks noChangeArrowheads="1"/>
            </p:cNvSpPr>
            <p:nvPr/>
          </p:nvSpPr>
          <p:spPr bwMode="auto">
            <a:xfrm>
              <a:off x="1172" y="3448"/>
              <a:ext cx="4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>
                  <a:latin typeface="Arial" charset="0"/>
                  <a:ea typeface="新細明體" charset="-120"/>
                </a:rPr>
                <a:t>20/16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algn="l">
              <a:defRPr/>
            </a:pPr>
            <a:r>
              <a:rPr lang="en-US" altLang="zh-TW" sz="3200" u="sng" kern="1200" dirty="0" err="1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Kera</a:t>
            </a:r>
            <a:r>
              <a:rPr lang="en-US" altLang="zh-TW" sz="3200" u="sng" kern="12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LASER</a:t>
            </a:r>
            <a:r>
              <a:rPr lang="zh-TW" altLang="en-US" sz="3200" u="sng" kern="12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老花手術的作法</a:t>
            </a:r>
            <a:endParaRPr lang="en-US" altLang="zh-TW" sz="3200" u="sng" kern="1200" dirty="0" smtClean="0">
              <a:solidFill>
                <a:srgbClr val="FFFF00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1541462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TW" altLang="en-US" sz="2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     準分子雷射屈光治療儀保留角膜</a:t>
            </a:r>
            <a:r>
              <a:rPr lang="zh-TW" altLang="en-US" sz="2400" smtClean="0">
                <a:solidFill>
                  <a:srgbClr val="FFC000"/>
                </a:solidFill>
                <a:latin typeface="標楷體" pitchFamily="65" charset="-120"/>
                <a:ea typeface="標楷體" pitchFamily="65" charset="-120"/>
              </a:rPr>
              <a:t>中心視力</a:t>
            </a:r>
            <a:r>
              <a:rPr lang="zh-TW" altLang="en-US" sz="2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看</a:t>
            </a:r>
            <a:r>
              <a:rPr lang="zh-TW" altLang="en-US" sz="2400" smtClean="0">
                <a:solidFill>
                  <a:srgbClr val="00B0F0"/>
                </a:solidFill>
                <a:latin typeface="標楷體" pitchFamily="65" charset="-120"/>
                <a:ea typeface="標楷體" pitchFamily="65" charset="-120"/>
              </a:rPr>
              <a:t>遠距離</a:t>
            </a:r>
            <a:r>
              <a:rPr lang="zh-TW" altLang="en-US" sz="2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，角膜</a:t>
            </a:r>
            <a:r>
              <a:rPr lang="zh-TW" altLang="en-US" sz="2400" smtClean="0">
                <a:solidFill>
                  <a:srgbClr val="FFC000"/>
                </a:solidFill>
                <a:latin typeface="標楷體" pitchFamily="65" charset="-120"/>
                <a:ea typeface="標楷體" pitchFamily="65" charset="-120"/>
              </a:rPr>
              <a:t>外圍視力</a:t>
            </a:r>
            <a:r>
              <a:rPr lang="zh-TW" altLang="en-US" sz="2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看</a:t>
            </a:r>
            <a:r>
              <a:rPr lang="zh-TW" altLang="en-US" sz="2400" smtClean="0">
                <a:solidFill>
                  <a:srgbClr val="00B0F0"/>
                </a:solidFill>
                <a:latin typeface="標楷體" pitchFamily="65" charset="-120"/>
                <a:ea typeface="標楷體" pitchFamily="65" charset="-120"/>
              </a:rPr>
              <a:t>近距離</a:t>
            </a:r>
            <a:r>
              <a:rPr lang="zh-TW" altLang="en-US" sz="2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40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115888"/>
            <a:ext cx="1617663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852738"/>
            <a:ext cx="53244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TW" u="sng" dirty="0" err="1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Kera</a:t>
            </a:r>
            <a:r>
              <a:rPr lang="en-US" altLang="zh-TW" u="sng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LASER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老花手術</a:t>
            </a:r>
            <a:r>
              <a:rPr lang="zh-TW" altLang="en-US" sz="4000" u="sng" kern="12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機台特點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1258888" y="1600200"/>
            <a:ext cx="4537075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2" action="ppaction://hlinksldjump"/>
              </a:rPr>
              <a:t>隨機切削</a:t>
            </a:r>
            <a:endParaRPr kumimoji="1" lang="en-US" altLang="zh-TW" sz="200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 2" pitchFamily="18" charset="2"/>
              <a:buNone/>
            </a:pPr>
            <a:r>
              <a:rPr kumimoji="1" lang="en-US" altLang="zh-TW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	</a:t>
            </a:r>
            <a:endParaRPr kumimoji="1" lang="zh-TW" altLang="en-US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3" action="ppaction://hlinksldjump"/>
              </a:rPr>
              <a:t>等比例切削</a:t>
            </a:r>
            <a:endParaRPr kumimoji="1" lang="en-US" altLang="zh-TW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buClr>
                <a:schemeClr val="bg1"/>
              </a:buClr>
              <a:buFont typeface="Wingdings 2" pitchFamily="18" charset="2"/>
              <a:buNone/>
            </a:pPr>
            <a:r>
              <a:rPr kumimoji="1" lang="en-US" altLang="zh-TW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	</a:t>
            </a:r>
            <a:endParaRPr kumimoji="1" lang="zh-TW" altLang="en-US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4" action="ppaction://hlinksldjump"/>
              </a:rPr>
              <a:t>雙光斑飛點雷射</a:t>
            </a:r>
            <a:endParaRPr kumimoji="1" lang="en-US" altLang="zh-TW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 2" pitchFamily="18" charset="2"/>
              <a:buNone/>
            </a:pPr>
            <a:endParaRPr kumimoji="1" lang="zh-TW" altLang="en-US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5" action="ppaction://hlinksldjump"/>
              </a:rPr>
              <a:t>眼追蹤機制</a:t>
            </a:r>
            <a:endParaRPr kumimoji="1" lang="en-US" altLang="zh-TW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 2" pitchFamily="18" charset="2"/>
              <a:buNone/>
            </a:pPr>
            <a:r>
              <a:rPr kumimoji="1" lang="en-US" altLang="zh-TW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	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6" action="ppaction://hlinksldjump"/>
              </a:rPr>
              <a:t>微光斑</a:t>
            </a:r>
            <a:endParaRPr kumimoji="1" lang="en-US" altLang="zh-TW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250"/>
              </a:spcBef>
              <a:buClr>
                <a:srgbClr val="A886E0"/>
              </a:buClr>
              <a:buSzPct val="70000"/>
              <a:buFont typeface="Wingdings" pitchFamily="2" charset="2"/>
              <a:buNone/>
            </a:pPr>
            <a:endParaRPr lang="en-US" altLang="zh-TW" smtClean="0">
              <a:solidFill>
                <a:schemeClr val="bg1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ts val="250"/>
              </a:spcBef>
              <a:buClr>
                <a:srgbClr val="A886E0"/>
              </a:buClr>
              <a:buSzPct val="70000"/>
              <a:buFont typeface="Wingdings" pitchFamily="2" charset="2"/>
              <a:buNone/>
            </a:pPr>
            <a:endParaRPr lang="zh-TW" altLang="en-US" smtClean="0">
              <a:solidFill>
                <a:schemeClr val="bg1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88913"/>
            <a:ext cx="1617662" cy="836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動作按鈕: 返回 11">
            <a:hlinkClick r:id="rId8" action="ppaction://hlinksldjump" highlightClick="1"/>
          </p:cNvPr>
          <p:cNvSpPr/>
          <p:nvPr/>
        </p:nvSpPr>
        <p:spPr>
          <a:xfrm>
            <a:off x="5940152" y="836712"/>
            <a:ext cx="432048" cy="302433"/>
          </a:xfrm>
          <a:prstGeom prst="actionButtonReturn">
            <a:avLst/>
          </a:prstGeom>
          <a:ln w="34925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395288" y="1628775"/>
            <a:ext cx="4103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TW" altLang="en-US" sz="3200" i="1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多樣性屈光治療</a:t>
            </a:r>
            <a:endParaRPr lang="en-US" altLang="zh-TW" sz="3200" i="1">
              <a:solidFill>
                <a:schemeClr val="bg1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503238" y="2509838"/>
            <a:ext cx="8640762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itchFamily="2" charset="2"/>
              <a:buChar char="Ø"/>
            </a:pP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近視：</a:t>
            </a:r>
            <a:r>
              <a:rPr lang="en-US" altLang="zh-TW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 ~ -12D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遠視：</a:t>
            </a:r>
            <a:r>
              <a:rPr lang="en-US" altLang="zh-TW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 ~ +6D       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TW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散光：</a:t>
            </a:r>
            <a:r>
              <a:rPr lang="en-US" altLang="zh-TW" sz="28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-6 ~ +6D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老花：</a:t>
            </a:r>
            <a:r>
              <a:rPr lang="en-US" altLang="zh-TW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 ~ +5D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偏心治療</a:t>
            </a:r>
            <a:endParaRPr lang="en-US" altLang="zh-TW" sz="2800">
              <a:solidFill>
                <a:srgbClr val="FFFFFF"/>
              </a:solidFill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TW" altLang="en-US" sz="2800">
                <a:solidFill>
                  <a:srgbClr val="FFFFFF"/>
                </a:solidFill>
                <a:latin typeface="標楷體" pitchFamily="65" charset="-120"/>
                <a:ea typeface="標楷體" pitchFamily="65" charset="-120"/>
              </a:rPr>
              <a:t> 角膜外皮中心步位保留做平視老花的應用</a:t>
            </a:r>
            <a:endParaRPr lang="en-US" altLang="zh-TW" sz="2800">
              <a:solidFill>
                <a:srgbClr val="FFFFFF"/>
              </a:solidFill>
              <a:latin typeface="標楷體" pitchFamily="65" charset="-120"/>
              <a:ea typeface="標楷體" pitchFamily="65" charset="-120"/>
            </a:endParaRPr>
          </a:p>
          <a:p>
            <a:pPr eaLnBrk="0" hangingPunct="0"/>
            <a:endParaRPr lang="en-US" altLang="zh-TW" sz="3200">
              <a:solidFill>
                <a:srgbClr val="FFFFFF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88913"/>
            <a:ext cx="1617662" cy="836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1071538" y="785794"/>
            <a:ext cx="69294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TW" sz="4000" u="sng" dirty="0" err="1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Kera</a:t>
            </a:r>
            <a:r>
              <a:rPr lang="en-US" altLang="zh-TW" sz="4000" u="sng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LASER</a:t>
            </a:r>
            <a:r>
              <a:rPr lang="zh-TW" altLang="en-US" sz="4000" u="sng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老花手術治療</a:t>
            </a:r>
            <a:r>
              <a:rPr lang="zh-TW" altLang="en-US" sz="4000" u="sng" dirty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範圍</a:t>
            </a:r>
            <a:endParaRPr lang="en-US" altLang="zh-TW" sz="4000" u="sng" dirty="0">
              <a:solidFill>
                <a:srgbClr val="FFFF00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92375"/>
            <a:ext cx="3095625" cy="308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動作按鈕: 返回 6">
            <a:hlinkClick r:id="rId4" action="ppaction://hlinksldjump" highlightClick="1"/>
          </p:cNvPr>
          <p:cNvSpPr/>
          <p:nvPr/>
        </p:nvSpPr>
        <p:spPr>
          <a:xfrm>
            <a:off x="5738271" y="907964"/>
            <a:ext cx="432048" cy="302433"/>
          </a:xfrm>
          <a:prstGeom prst="actionButtonReturn">
            <a:avLst/>
          </a:prstGeom>
          <a:ln w="34925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57" name="Picture 9" descr="http://www.omerfarukyilmaz.com/eng/arastirmalari/images/acufoc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572008"/>
            <a:ext cx="1792287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2844" y="785794"/>
            <a:ext cx="8729666" cy="714380"/>
          </a:xfrm>
        </p:spPr>
        <p:txBody>
          <a:bodyPr>
            <a:noAutofit/>
          </a:bodyPr>
          <a:lstStyle/>
          <a:p>
            <a:r>
              <a:rPr lang="zh-TW" altLang="en-US" sz="3200" dirty="0" smtClean="0"/>
              <a:t>傳導性角膜成形術（</a:t>
            </a:r>
            <a:r>
              <a:rPr lang="en-US" altLang="zh-CN" sz="3200" dirty="0" smtClean="0"/>
              <a:t>Conductive </a:t>
            </a:r>
            <a:r>
              <a:rPr lang="en-US" altLang="zh-CN" sz="3200" dirty="0" err="1" smtClean="0"/>
              <a:t>keratoplasty</a:t>
            </a:r>
            <a:r>
              <a:rPr lang="zh-CN" altLang="en-US" sz="3200" dirty="0" smtClean="0"/>
              <a:t>，</a:t>
            </a:r>
            <a:r>
              <a:rPr lang="en-US" altLang="zh-CN" sz="3200" dirty="0" smtClean="0"/>
              <a:t>CK</a:t>
            </a:r>
            <a:r>
              <a:rPr lang="zh-CN" altLang="en-US" sz="3200" dirty="0" smtClean="0"/>
              <a:t>）</a:t>
            </a: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51050" y="1600200"/>
            <a:ext cx="5616575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1028" name="PPBand16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TW" smtClean="0"/>
              <a:t>Slit-lamp picture</a:t>
            </a:r>
          </a:p>
        </p:txBody>
      </p:sp>
      <p:graphicFrame>
        <p:nvGraphicFramePr>
          <p:cNvPr id="1026" name="Object 1024"/>
          <p:cNvGraphicFramePr>
            <a:graphicFrameLocks noChangeAspect="1"/>
          </p:cNvGraphicFramePr>
          <p:nvPr/>
        </p:nvGraphicFramePr>
        <p:xfrm>
          <a:off x="0" y="0"/>
          <a:ext cx="9144000" cy="708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0" name="Image" r:id="rId4" imgW="6496957" imgH="6180952" progId="">
                  <p:embed/>
                </p:oleObj>
              </mc:Choice>
              <mc:Fallback>
                <p:oleObj name="Image" r:id="rId4" imgW="6496957" imgH="6180952" progId="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708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9" name="PPBand169"/>
          <p:cNvSpPr txBox="1">
            <a:spLocks noChangeArrowheads="1"/>
          </p:cNvSpPr>
          <p:nvPr/>
        </p:nvSpPr>
        <p:spPr bwMode="auto">
          <a:xfrm>
            <a:off x="5791200" y="6096000"/>
            <a:ext cx="335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bg1"/>
                </a:solidFill>
                <a:ea typeface="PMingLiU" pitchFamily="18" charset="-120"/>
              </a:rPr>
              <a:t>術後一小時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" descr="Title-Slid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209800" y="2362200"/>
            <a:ext cx="6858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zh-TW" altLang="en-US" sz="4000" b="1">
              <a:solidFill>
                <a:schemeClr val="bg1"/>
              </a:solidFill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176134" name="PPBand176"/>
          <p:cNvSpPr>
            <a:spLocks noChangeArrowheads="1"/>
          </p:cNvSpPr>
          <p:nvPr/>
        </p:nvSpPr>
        <p:spPr bwMode="auto">
          <a:xfrm>
            <a:off x="2843213" y="1773238"/>
            <a:ext cx="5916612" cy="4579937"/>
          </a:xfrm>
          <a:prstGeom prst="rect">
            <a:avLst/>
          </a:prstGeom>
          <a:solidFill>
            <a:schemeClr val="bg1"/>
          </a:solidFill>
          <a:ln w="5080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TW" altLang="en-US" sz="2800">
                <a:solidFill>
                  <a:schemeClr val="bg1"/>
                </a:solidFill>
                <a:latin typeface="Tahoma" pitchFamily="34" charset="0"/>
                <a:ea typeface="PMingLiU" pitchFamily="18" charset="-120"/>
              </a:rPr>
              <a:t> </a:t>
            </a:r>
            <a:endParaRPr lang="en-US" altLang="zh-CN" sz="2800">
              <a:latin typeface="宋体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CN" altLang="en-US" sz="2800">
                <a:latin typeface="宋体" pitchFamily="2" charset="-122"/>
              </a:rPr>
              <a:t>術後第</a:t>
            </a:r>
            <a:r>
              <a:rPr lang="en-US" altLang="zh-CN" sz="2800">
                <a:latin typeface="宋体" pitchFamily="2" charset="-122"/>
              </a:rPr>
              <a:t>1</a:t>
            </a:r>
            <a:r>
              <a:rPr lang="zh-TW" altLang="en-US" sz="2800">
                <a:latin typeface="宋体" pitchFamily="2" charset="-122"/>
              </a:rPr>
              <a:t>天，流淚異物感，輕度疼痛、角膜水腫，光敏感增強，眩光</a:t>
            </a:r>
            <a:endParaRPr lang="zh-CN" altLang="en-US" sz="2800">
              <a:latin typeface="宋体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TW" altLang="en-US" sz="2800">
                <a:latin typeface="宋体" pitchFamily="2" charset="-122"/>
              </a:rPr>
              <a:t>早期遠視力下降，</a:t>
            </a:r>
            <a:r>
              <a:rPr lang="en-US" altLang="zh-CN" sz="2800">
                <a:latin typeface="宋体" pitchFamily="2" charset="-122"/>
              </a:rPr>
              <a:t>4</a:t>
            </a:r>
            <a:r>
              <a:rPr lang="zh-TW" altLang="en-US" sz="2800">
                <a:latin typeface="宋体" pitchFamily="2" charset="-122"/>
              </a:rPr>
              <a:t>周後視力會越來越好。</a:t>
            </a:r>
            <a:endParaRPr lang="zh-TW" altLang="zh-CN" sz="2800">
              <a:latin typeface="宋体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CN" altLang="en-US" sz="2800">
                <a:latin typeface="宋体" pitchFamily="2" charset="-122"/>
              </a:rPr>
              <a:t>產</a:t>
            </a:r>
            <a:r>
              <a:rPr lang="zh-TW" altLang="en-US" sz="2800">
                <a:latin typeface="宋体" pitchFamily="2" charset="-122"/>
              </a:rPr>
              <a:t>生散光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CN" altLang="en-US" sz="2800">
                <a:latin typeface="宋体" pitchFamily="2" charset="-122"/>
              </a:rPr>
              <a:t>過矯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TW" altLang="en-US" sz="2800">
                <a:latin typeface="宋体" pitchFamily="2" charset="-122"/>
              </a:rPr>
              <a:t>欠</a:t>
            </a:r>
            <a:r>
              <a:rPr lang="zh-CN" altLang="en-US" sz="2800">
                <a:latin typeface="宋体" pitchFamily="2" charset="-122"/>
              </a:rPr>
              <a:t>矯</a:t>
            </a:r>
          </a:p>
        </p:txBody>
      </p:sp>
      <p:sp>
        <p:nvSpPr>
          <p:cNvPr id="176135" name="PPBand177"/>
          <p:cNvSpPr>
            <a:spLocks noChangeArrowheads="1"/>
          </p:cNvSpPr>
          <p:nvPr/>
        </p:nvSpPr>
        <p:spPr bwMode="auto">
          <a:xfrm>
            <a:off x="2916238" y="549275"/>
            <a:ext cx="1860550" cy="762000"/>
          </a:xfrm>
          <a:prstGeom prst="rect">
            <a:avLst/>
          </a:prstGeom>
          <a:solidFill>
            <a:schemeClr val="bg1"/>
          </a:solidFill>
          <a:ln w="5080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>
                <a:latin typeface="Tahoma" pitchFamily="34" charset="0"/>
              </a:rPr>
              <a:t>併發</a:t>
            </a:r>
            <a:r>
              <a:rPr lang="zh-TW" altLang="en-US" sz="4400">
                <a:latin typeface="Tahoma" pitchFamily="34" charset="0"/>
              </a:rPr>
              <a:t>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PresbyLASIK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1214422"/>
            <a:ext cx="8229600" cy="714380"/>
          </a:xfrm>
        </p:spPr>
        <p:txBody>
          <a:bodyPr/>
          <a:lstStyle/>
          <a:p>
            <a:r>
              <a:rPr lang="en-US" altLang="zh-TW" b="0" dirty="0" err="1">
                <a:ea typeface="新細明體" charset="-120"/>
              </a:rPr>
              <a:t>Presbyopia</a:t>
            </a:r>
            <a:endParaRPr lang="en-US" altLang="zh-TW" b="0" dirty="0">
              <a:ea typeface="新細明體" charset="-120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214554"/>
            <a:ext cx="8229600" cy="43891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b="1" i="1" u="sng" dirty="0">
                <a:ea typeface="新細明體" charset="-120"/>
              </a:rPr>
              <a:t>Progressive</a:t>
            </a:r>
            <a:r>
              <a:rPr lang="en-US" altLang="zh-TW" dirty="0">
                <a:ea typeface="新細明體" charset="-120"/>
              </a:rPr>
              <a:t> age-related loss of accommodation</a:t>
            </a:r>
          </a:p>
          <a:p>
            <a:pPr>
              <a:lnSpc>
                <a:spcPct val="90000"/>
              </a:lnSpc>
            </a:pPr>
            <a:r>
              <a:rPr lang="en-US" altLang="zh-TW" dirty="0">
                <a:ea typeface="新細明體" charset="-120"/>
              </a:rPr>
              <a:t>Begins </a:t>
            </a:r>
            <a:r>
              <a:rPr lang="en-US" altLang="zh-TW" dirty="0" smtClean="0">
                <a:ea typeface="新細明體" charset="-120"/>
              </a:rPr>
              <a:t>earlier and earlier </a:t>
            </a:r>
            <a:r>
              <a:rPr lang="en-US" altLang="zh-TW" dirty="0">
                <a:ea typeface="新細明體" charset="-120"/>
              </a:rPr>
              <a:t>in </a:t>
            </a:r>
            <a:r>
              <a:rPr lang="en-US" altLang="zh-TW" dirty="0" smtClean="0">
                <a:ea typeface="新細明體" charset="-120"/>
              </a:rPr>
              <a:t>life </a:t>
            </a:r>
            <a:r>
              <a:rPr lang="en-US" altLang="zh-TW" dirty="0" err="1" smtClean="0">
                <a:ea typeface="新細明體" charset="-120"/>
              </a:rPr>
              <a:t>nowdays</a:t>
            </a:r>
            <a:r>
              <a:rPr lang="en-US" altLang="zh-TW" dirty="0" smtClean="0">
                <a:ea typeface="新細明體" charset="-120"/>
              </a:rPr>
              <a:t>  </a:t>
            </a:r>
            <a:endParaRPr lang="en-US" altLang="zh-TW" dirty="0">
              <a:ea typeface="新細明體" charset="-120"/>
            </a:endParaRPr>
          </a:p>
          <a:p>
            <a:pPr>
              <a:lnSpc>
                <a:spcPct val="90000"/>
              </a:lnSpc>
            </a:pPr>
            <a:r>
              <a:rPr lang="en-US" altLang="zh-TW" dirty="0">
                <a:ea typeface="新細明體" charset="-120"/>
              </a:rPr>
              <a:t>Early 40s: functional vision affected </a:t>
            </a:r>
          </a:p>
          <a:p>
            <a:pPr>
              <a:lnSpc>
                <a:spcPct val="90000"/>
              </a:lnSpc>
            </a:pPr>
            <a:r>
              <a:rPr lang="en-US" altLang="zh-TW" dirty="0">
                <a:ea typeface="新細明體" charset="-120"/>
              </a:rPr>
              <a:t>Complete loss </a:t>
            </a:r>
            <a:r>
              <a:rPr lang="en-US" altLang="ja-JP" dirty="0">
                <a:ea typeface="ＭＳ Ｐゴシック" pitchFamily="34" charset="-128"/>
              </a:rPr>
              <a:t>of accommodation </a:t>
            </a:r>
            <a:r>
              <a:rPr lang="en-US" altLang="zh-TW" dirty="0">
                <a:ea typeface="新細明體" charset="-120"/>
              </a:rPr>
              <a:t>by 5th to 6th decade</a:t>
            </a:r>
          </a:p>
          <a:p>
            <a:pPr>
              <a:lnSpc>
                <a:spcPct val="90000"/>
              </a:lnSpc>
            </a:pPr>
            <a:r>
              <a:rPr lang="en-US" altLang="zh-TW" dirty="0">
                <a:ea typeface="新細明體" charset="-120"/>
              </a:rPr>
              <a:t>Most prevalent ocular affliction </a:t>
            </a:r>
          </a:p>
          <a:p>
            <a:pPr lvl="1">
              <a:lnSpc>
                <a:spcPct val="90000"/>
              </a:lnSpc>
            </a:pPr>
            <a:r>
              <a:rPr lang="en-US" altLang="zh-TW" dirty="0">
                <a:ea typeface="新細明體" charset="-120"/>
              </a:rPr>
              <a:t>100% of population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01025" cy="914400"/>
          </a:xfrm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en-US" altLang="zh-TW" sz="3200" b="1" dirty="0" smtClean="0">
                <a:ea typeface="新細明體" charset="-120"/>
              </a:rPr>
              <a:t>Corneal inlays: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351837" cy="3962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TW" sz="2000" dirty="0" smtClean="0">
              <a:ea typeface="新細明體" charset="-12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dirty="0" smtClean="0">
                <a:ea typeface="新細明體" charset="-120"/>
              </a:rPr>
              <a:t> A group of medical devices that try to restore near vision by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dirty="0" smtClean="0">
                <a:ea typeface="新細明體" charset="-120"/>
              </a:rPr>
              <a:t> implanting a central </a:t>
            </a:r>
            <a:r>
              <a:rPr lang="en-US" altLang="zh-TW" sz="2400" dirty="0" err="1" smtClean="0">
                <a:ea typeface="新細明體" charset="-120"/>
              </a:rPr>
              <a:t>hyperpositive</a:t>
            </a:r>
            <a:r>
              <a:rPr lang="en-US" altLang="zh-TW" sz="2400" dirty="0" smtClean="0">
                <a:ea typeface="新細明體" charset="-120"/>
              </a:rPr>
              <a:t> inlay or a pinhole diaphragm to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TW" sz="2400" dirty="0" smtClean="0">
                <a:ea typeface="新細明體" charset="-120"/>
              </a:rPr>
              <a:t> increase the depth of focus. </a:t>
            </a:r>
            <a:r>
              <a:rPr lang="en-US" altLang="zh-TW" sz="2400" dirty="0" err="1" smtClean="0">
                <a:ea typeface="新細明體" charset="-120"/>
              </a:rPr>
              <a:t>Kamra</a:t>
            </a:r>
            <a:r>
              <a:rPr lang="en-US" altLang="zh-TW" sz="2400" dirty="0" smtClean="0">
                <a:ea typeface="新細明體" charset="-120"/>
              </a:rPr>
              <a:t> , </a:t>
            </a:r>
            <a:r>
              <a:rPr lang="en-US" altLang="zh-TW" sz="2400" dirty="0" err="1" smtClean="0">
                <a:ea typeface="新細明體" charset="-120"/>
              </a:rPr>
              <a:t>InVue</a:t>
            </a:r>
            <a:r>
              <a:rPr lang="en-US" altLang="zh-TW" sz="2400" dirty="0" smtClean="0">
                <a:ea typeface="新細明體" charset="-120"/>
              </a:rPr>
              <a:t> , </a:t>
            </a:r>
            <a:r>
              <a:rPr lang="en-US" altLang="zh-TW" sz="2400" dirty="0" err="1" smtClean="0">
                <a:ea typeface="新細明體" charset="-120"/>
              </a:rPr>
              <a:t>Vue</a:t>
            </a:r>
            <a:r>
              <a:rPr lang="en-US" altLang="zh-TW" sz="2400" dirty="0" smtClean="0">
                <a:ea typeface="新細明體" charset="-120"/>
              </a:rPr>
              <a:t> plus , </a:t>
            </a:r>
            <a:r>
              <a:rPr lang="en-US" altLang="zh-TW" sz="2400" dirty="0" err="1" smtClean="0">
                <a:ea typeface="新細明體" charset="-120"/>
              </a:rPr>
              <a:t>Fleivue</a:t>
            </a:r>
            <a:r>
              <a:rPr lang="en-US" altLang="zh-TW" sz="2400" dirty="0" smtClean="0">
                <a:ea typeface="新細明體" charset="-120"/>
              </a:rPr>
              <a:t> </a:t>
            </a:r>
            <a:r>
              <a:rPr lang="en-US" altLang="zh-TW" sz="2400" dirty="0" err="1" smtClean="0">
                <a:ea typeface="新細明體" charset="-120"/>
              </a:rPr>
              <a:t>Microlens</a:t>
            </a:r>
            <a:endParaRPr lang="en-US" altLang="zh-TW" sz="2400" dirty="0" smtClean="0">
              <a:ea typeface="新細明體" charset="-120"/>
            </a:endParaRPr>
          </a:p>
          <a:p>
            <a:pPr lvl="1">
              <a:buNone/>
            </a:pPr>
            <a:endParaRPr lang="en-US" altLang="zh-TW" dirty="0" smtClean="0">
              <a:ea typeface="新細明體" charset="-120"/>
            </a:endParaRPr>
          </a:p>
          <a:p>
            <a:pPr lvl="1">
              <a:buNone/>
            </a:pPr>
            <a:endParaRPr lang="en-US" altLang="zh-TW" dirty="0" smtClean="0">
              <a:ea typeface="新細明體" charset="-120"/>
            </a:endParaRPr>
          </a:p>
          <a:p>
            <a:pPr lvl="1">
              <a:buNone/>
            </a:pPr>
            <a:r>
              <a:rPr lang="en-US" altLang="zh-TW" dirty="0" smtClean="0">
                <a:ea typeface="新細明體" charset="-120"/>
              </a:rPr>
              <a:t>Pros and cons comment</a:t>
            </a:r>
            <a:r>
              <a:rPr lang="en-US" altLang="zh-TW" u="sng" dirty="0" smtClean="0">
                <a:ea typeface="新細明體" charset="-120"/>
              </a:rPr>
              <a:t>: </a:t>
            </a:r>
            <a:r>
              <a:rPr lang="en-US" altLang="zh-TW" dirty="0" smtClean="0"/>
              <a:t>(KAMRA)</a:t>
            </a:r>
            <a:endParaRPr lang="en-US" altLang="zh-TW" u="sng" dirty="0" smtClean="0">
              <a:ea typeface="新細明體" charset="-120"/>
            </a:endParaRPr>
          </a:p>
          <a:p>
            <a:pPr lvl="1"/>
            <a:r>
              <a:rPr lang="en-US" altLang="zh-TW" dirty="0" smtClean="0"/>
              <a:t>Flap creation</a:t>
            </a:r>
          </a:p>
          <a:p>
            <a:pPr lvl="1"/>
            <a:r>
              <a:rPr lang="en-US" altLang="zh-TW" dirty="0" smtClean="0"/>
              <a:t>Combined </a:t>
            </a:r>
            <a:r>
              <a:rPr lang="en-US" altLang="zh-TW" dirty="0" err="1" smtClean="0"/>
              <a:t>excimer</a:t>
            </a:r>
            <a:r>
              <a:rPr lang="en-US" altLang="zh-TW" dirty="0" smtClean="0"/>
              <a:t> treatment possible</a:t>
            </a:r>
          </a:p>
          <a:p>
            <a:pPr lvl="1"/>
            <a:r>
              <a:rPr lang="en-US" altLang="zh-TW" dirty="0" smtClean="0"/>
              <a:t>Reversible </a:t>
            </a:r>
          </a:p>
          <a:p>
            <a:pPr lvl="1"/>
            <a:r>
              <a:rPr lang="en-US" altLang="zh-TW" dirty="0" smtClean="0"/>
              <a:t>K value influence?</a:t>
            </a:r>
            <a:endParaRPr lang="en-US" altLang="zh-TW" sz="2000" dirty="0" smtClean="0">
              <a:ea typeface="新細明體" charset="-120"/>
            </a:endParaRPr>
          </a:p>
        </p:txBody>
      </p:sp>
      <p:pic>
        <p:nvPicPr>
          <p:cNvPr id="4" name="Picture 8" descr="http://www.omerfarukyilmaz.com/eng/arastirmalari/images/acufocus3.jpg"/>
          <p:cNvPicPr>
            <a:picLocks noChangeAspect="1" noChangeArrowheads="1"/>
          </p:cNvPicPr>
          <p:nvPr/>
        </p:nvPicPr>
        <p:blipFill>
          <a:blip r:embed="rId2" cstate="print"/>
          <a:srcRect l="3030" r="3030" b="5831"/>
          <a:stretch>
            <a:fillRect/>
          </a:stretch>
        </p:blipFill>
        <p:spPr bwMode="auto">
          <a:xfrm>
            <a:off x="6143636" y="3071810"/>
            <a:ext cx="2357437" cy="1976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8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8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8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January 2010</a:t>
            </a:r>
            <a:endParaRPr lang="de-CH" altLang="zh-TW"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altLang="zh-TW"/>
              <a:t>Ziemer Group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E50D9-D557-4217-BA5B-D0C09EB0773B}" type="slidenum">
              <a:rPr lang="de-CH" altLang="zh-TW"/>
              <a:pPr/>
              <a:t>32</a:t>
            </a:fld>
            <a:endParaRPr lang="de-CH" altLang="zh-TW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title"/>
          </p:nvPr>
        </p:nvSpPr>
        <p:spPr>
          <a:xfrm>
            <a:off x="1571604" y="642918"/>
            <a:ext cx="7286676" cy="604838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2"/>
                </a:solidFill>
              </a:rPr>
              <a:t>Lamellar Corneal Surgery (LCS)</a:t>
            </a:r>
          </a:p>
        </p:txBody>
      </p:sp>
      <p:sp>
        <p:nvSpPr>
          <p:cNvPr id="316452" name="Rectangle 36"/>
          <p:cNvSpPr>
            <a:spLocks noChangeArrowheads="1"/>
          </p:cNvSpPr>
          <p:nvPr/>
        </p:nvSpPr>
        <p:spPr bwMode="auto">
          <a:xfrm>
            <a:off x="1428728" y="1547812"/>
            <a:ext cx="7119937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hangingPunct="1">
              <a:spcBef>
                <a:spcPct val="20000"/>
              </a:spcBef>
              <a:spcAft>
                <a:spcPct val="60000"/>
              </a:spcAft>
            </a:pPr>
            <a:r>
              <a:rPr lang="en-US" b="1" baseline="0" dirty="0">
                <a:solidFill>
                  <a:schemeClr val="bg2"/>
                </a:solidFill>
              </a:rPr>
              <a:t>Currently available methods*:</a:t>
            </a:r>
          </a:p>
          <a:p>
            <a:pPr marL="449263" lvl="1" indent="-269875" algn="l" eaLnBrk="1" hangingPunct="1">
              <a:spcBef>
                <a:spcPct val="20000"/>
              </a:spcBef>
              <a:spcAft>
                <a:spcPct val="50000"/>
              </a:spcAft>
              <a:buFont typeface="Symbol" pitchFamily="18" charset="2"/>
              <a:buChar char="·"/>
            </a:pPr>
            <a:r>
              <a:rPr lang="en-US" sz="2000" b="1" baseline="0" dirty="0" err="1">
                <a:solidFill>
                  <a:schemeClr val="bg2"/>
                </a:solidFill>
              </a:rPr>
              <a:t>Intracorneal</a:t>
            </a:r>
            <a:r>
              <a:rPr lang="en-US" sz="2000" b="1" baseline="0" dirty="0">
                <a:solidFill>
                  <a:schemeClr val="bg2"/>
                </a:solidFill>
              </a:rPr>
              <a:t> Rings (ICR):</a:t>
            </a:r>
            <a:r>
              <a:rPr lang="en-US" sz="2000" baseline="0" dirty="0">
                <a:solidFill>
                  <a:schemeClr val="bg2"/>
                </a:solidFill>
              </a:rPr>
              <a:t>  C</a:t>
            </a:r>
            <a:r>
              <a:rPr lang="en-US" sz="2000" baseline="0" dirty="0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ircular tunnel incisions for ring-type corneal implants</a:t>
            </a:r>
            <a:br>
              <a:rPr lang="en-US" sz="2000" baseline="0" dirty="0">
                <a:solidFill>
                  <a:schemeClr val="bg2"/>
                </a:solidFill>
                <a:ea typeface="Times New Roman" pitchFamily="18" charset="0"/>
                <a:cs typeface="Arial" charset="0"/>
              </a:rPr>
            </a:br>
            <a:r>
              <a:rPr lang="en-US" sz="2000" baseline="0" dirty="0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(e.g. Corneal Rings®, Ferrara Rings®, </a:t>
            </a:r>
            <a:r>
              <a:rPr lang="en-US" sz="2000" baseline="0" dirty="0" err="1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Intacs</a:t>
            </a:r>
            <a:r>
              <a:rPr lang="en-US" sz="2000" baseline="0" dirty="0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®, </a:t>
            </a:r>
            <a:r>
              <a:rPr lang="en-US" sz="2000" baseline="0" dirty="0" err="1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KeraRings</a:t>
            </a:r>
            <a:r>
              <a:rPr lang="en-US" sz="2000" baseline="0" dirty="0">
                <a:solidFill>
                  <a:schemeClr val="bg2"/>
                </a:solidFill>
                <a:ea typeface="Times New Roman" pitchFamily="18" charset="0"/>
                <a:cs typeface="Arial" charset="0"/>
              </a:rPr>
              <a:t>®)</a:t>
            </a:r>
            <a:endParaRPr lang="en-US" sz="2000" baseline="0" dirty="0">
              <a:solidFill>
                <a:schemeClr val="bg2"/>
              </a:solidFill>
              <a:latin typeface="Arial Unicode MS" pitchFamily="34" charset="-128"/>
              <a:ea typeface="Times New Roman" pitchFamily="18" charset="0"/>
              <a:cs typeface="Arial" charset="0"/>
            </a:endParaRPr>
          </a:p>
          <a:p>
            <a:pPr marL="449263" lvl="1" indent="-269875" algn="l" eaLnBrk="1" hangingPunct="1">
              <a:spcBef>
                <a:spcPct val="20000"/>
              </a:spcBef>
              <a:spcAft>
                <a:spcPct val="50000"/>
              </a:spcAft>
              <a:buFont typeface="Symbol" pitchFamily="18" charset="2"/>
              <a:buChar char="·"/>
            </a:pPr>
            <a:r>
              <a:rPr lang="en-US" sz="2000" b="1" baseline="0" dirty="0" err="1">
                <a:solidFill>
                  <a:schemeClr val="bg2"/>
                </a:solidFill>
              </a:rPr>
              <a:t>Intrastromal</a:t>
            </a:r>
            <a:r>
              <a:rPr lang="en-US" sz="2000" b="1" baseline="0" dirty="0">
                <a:solidFill>
                  <a:schemeClr val="bg2"/>
                </a:solidFill>
              </a:rPr>
              <a:t> Pockets (ISP):</a:t>
            </a:r>
            <a:r>
              <a:rPr lang="en-US" sz="2000" baseline="0" dirty="0">
                <a:solidFill>
                  <a:schemeClr val="bg2"/>
                </a:solidFill>
              </a:rPr>
              <a:t>  Preparation of </a:t>
            </a:r>
            <a:r>
              <a:rPr lang="en-US" sz="2000" baseline="0" dirty="0" err="1">
                <a:solidFill>
                  <a:schemeClr val="bg2"/>
                </a:solidFill>
              </a:rPr>
              <a:t>intrastromal</a:t>
            </a:r>
            <a:r>
              <a:rPr lang="en-US" sz="2000" baseline="0" dirty="0">
                <a:solidFill>
                  <a:schemeClr val="bg2"/>
                </a:solidFill>
              </a:rPr>
              <a:t> circular pockets for corneal inlays</a:t>
            </a:r>
            <a:br>
              <a:rPr lang="en-US" sz="2000" baseline="0" dirty="0">
                <a:solidFill>
                  <a:schemeClr val="bg2"/>
                </a:solidFill>
              </a:rPr>
            </a:br>
            <a:r>
              <a:rPr lang="en-US" sz="2000" baseline="0" dirty="0">
                <a:solidFill>
                  <a:schemeClr val="bg2"/>
                </a:solidFill>
              </a:rPr>
              <a:t>(e.g. </a:t>
            </a:r>
            <a:r>
              <a:rPr lang="en-US" sz="2000" baseline="0" dirty="0" err="1">
                <a:solidFill>
                  <a:schemeClr val="bg2"/>
                </a:solidFill>
              </a:rPr>
              <a:t>AcuFocus</a:t>
            </a:r>
            <a:r>
              <a:rPr lang="en-US" sz="2000" baseline="0" dirty="0">
                <a:solidFill>
                  <a:schemeClr val="bg2"/>
                </a:solidFill>
              </a:rPr>
              <a:t>® inlays, </a:t>
            </a:r>
            <a:r>
              <a:rPr lang="en-US" sz="2000" baseline="0" dirty="0" err="1">
                <a:solidFill>
                  <a:schemeClr val="bg2"/>
                </a:solidFill>
              </a:rPr>
              <a:t>MyoRing</a:t>
            </a:r>
            <a:r>
              <a:rPr lang="en-US" sz="2000" baseline="0" dirty="0">
                <a:solidFill>
                  <a:schemeClr val="bg2"/>
                </a:solidFill>
                <a:cs typeface="Times New Roman" pitchFamily="18" charset="0"/>
              </a:rPr>
              <a:t>®</a:t>
            </a:r>
            <a:r>
              <a:rPr lang="en-US" sz="2000" baseline="0" dirty="0">
                <a:solidFill>
                  <a:schemeClr val="bg2"/>
                </a:solidFill>
              </a:rPr>
              <a:t> </a:t>
            </a:r>
            <a:r>
              <a:rPr lang="en-US" sz="2000" baseline="0" dirty="0" err="1">
                <a:solidFill>
                  <a:schemeClr val="bg2"/>
                </a:solidFill>
              </a:rPr>
              <a:t>intracorneal</a:t>
            </a:r>
            <a:r>
              <a:rPr lang="en-US" sz="2000" baseline="0" dirty="0">
                <a:solidFill>
                  <a:schemeClr val="bg2"/>
                </a:solidFill>
              </a:rPr>
              <a:t> rings)</a:t>
            </a:r>
          </a:p>
          <a:p>
            <a:pPr marL="449263" lvl="1" indent="-269875" algn="l" eaLnBrk="1" hangingPunct="1">
              <a:spcBef>
                <a:spcPct val="20000"/>
              </a:spcBef>
              <a:spcAft>
                <a:spcPct val="50000"/>
              </a:spcAft>
              <a:buFont typeface="Symbol" pitchFamily="18" charset="2"/>
              <a:buChar char="·"/>
            </a:pPr>
            <a:r>
              <a:rPr lang="en-US" sz="2000" b="1" baseline="0" dirty="0">
                <a:solidFill>
                  <a:schemeClr val="bg2"/>
                </a:solidFill>
              </a:rPr>
              <a:t>Lamellar </a:t>
            </a:r>
            <a:r>
              <a:rPr lang="en-US" sz="2000" b="1" baseline="0" dirty="0" err="1">
                <a:solidFill>
                  <a:schemeClr val="bg2"/>
                </a:solidFill>
              </a:rPr>
              <a:t>Keratoplasty</a:t>
            </a:r>
            <a:r>
              <a:rPr lang="en-US" sz="2000" b="1" baseline="0" dirty="0">
                <a:solidFill>
                  <a:schemeClr val="bg2"/>
                </a:solidFill>
              </a:rPr>
              <a:t> (LK):</a:t>
            </a:r>
            <a:r>
              <a:rPr lang="en-US" sz="2000" baseline="0" dirty="0">
                <a:solidFill>
                  <a:schemeClr val="bg2"/>
                </a:solidFill>
              </a:rPr>
              <a:t>  Preparation of lamellar grafts and lamellar resection of corneal tissue</a:t>
            </a:r>
          </a:p>
          <a:p>
            <a:pPr algn="l" eaLnBrk="1" hangingPunct="1">
              <a:spcBef>
                <a:spcPct val="20000"/>
              </a:spcBef>
              <a:spcAft>
                <a:spcPct val="60000"/>
              </a:spcAft>
            </a:pPr>
            <a:r>
              <a:rPr lang="en-US" sz="1600" i="1" baseline="0" dirty="0">
                <a:solidFill>
                  <a:schemeClr val="bg2"/>
                </a:solidFill>
              </a:rPr>
              <a:t/>
            </a:r>
            <a:br>
              <a:rPr lang="en-US" sz="1600" i="1" baseline="0" dirty="0">
                <a:solidFill>
                  <a:schemeClr val="bg2"/>
                </a:solidFill>
              </a:rPr>
            </a:br>
            <a:r>
              <a:rPr lang="en-US" sz="1600" i="1" baseline="0" dirty="0">
                <a:solidFill>
                  <a:schemeClr val="bg2"/>
                </a:solidFill>
              </a:rPr>
              <a:t/>
            </a:r>
            <a:br>
              <a:rPr lang="en-US" sz="1600" i="1" baseline="0" dirty="0">
                <a:solidFill>
                  <a:schemeClr val="bg2"/>
                </a:solidFill>
              </a:rPr>
            </a:br>
            <a:r>
              <a:rPr lang="en-US" sz="1600" i="1" baseline="0" dirty="0">
                <a:solidFill>
                  <a:schemeClr val="bg2"/>
                </a:solidFill>
              </a:rPr>
              <a:t/>
            </a:r>
            <a:br>
              <a:rPr lang="en-US" sz="1600" i="1" baseline="0" dirty="0">
                <a:solidFill>
                  <a:schemeClr val="bg2"/>
                </a:solidFill>
              </a:rPr>
            </a:br>
            <a:r>
              <a:rPr lang="en-US" sz="1600" i="1" baseline="0" dirty="0">
                <a:solidFill>
                  <a:schemeClr val="bg2"/>
                </a:solidFill>
              </a:rPr>
              <a:t/>
            </a:r>
            <a:br>
              <a:rPr lang="en-US" sz="1600" i="1" baseline="0" dirty="0">
                <a:solidFill>
                  <a:schemeClr val="bg2"/>
                </a:solidFill>
              </a:rPr>
            </a:br>
            <a:r>
              <a:rPr lang="en-US" sz="1600" i="1" baseline="0" dirty="0">
                <a:solidFill>
                  <a:schemeClr val="bg2"/>
                </a:solidFill>
              </a:rPr>
              <a:t>* Each method requires purchase of Software and System Activation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5929330"/>
            <a:ext cx="8686800" cy="501650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2"/>
                </a:solidFill>
              </a:rPr>
              <a:t>EXTEND YOUR CAPABILITIES</a:t>
            </a:r>
            <a:r>
              <a:rPr lang="en-US" sz="2400" b="1" dirty="0" smtClean="0">
                <a:solidFill>
                  <a:srgbClr val="C4262E"/>
                </a:solidFill>
              </a:rPr>
              <a:t>!</a:t>
            </a:r>
            <a:endParaRPr lang="en-US" sz="2400" dirty="0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Ziemer Group</a:t>
            </a: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2D40-07F1-44BD-8F22-4B9D09D6E8B2}" type="slidenum">
              <a:rPr lang="en-US"/>
              <a:pPr/>
              <a:t>33</a:t>
            </a:fld>
            <a:endParaRPr lang="en-US"/>
          </a:p>
        </p:txBody>
      </p:sp>
      <p:sp>
        <p:nvSpPr>
          <p:cNvPr id="361480" name="Rectangle 8"/>
          <p:cNvSpPr>
            <a:spLocks noGrp="1" noChangeArrowheads="1"/>
          </p:cNvSpPr>
          <p:nvPr>
            <p:ph type="title"/>
          </p:nvPr>
        </p:nvSpPr>
        <p:spPr>
          <a:xfrm>
            <a:off x="500034" y="1000108"/>
            <a:ext cx="8229600" cy="714380"/>
          </a:xfrm>
          <a:noFill/>
          <a:ln/>
        </p:spPr>
        <p:txBody>
          <a:bodyPr/>
          <a:lstStyle/>
          <a:p>
            <a:r>
              <a:rPr lang="en-US" dirty="0"/>
              <a:t>Lamellar Corneal Surgery (LCS)</a:t>
            </a:r>
          </a:p>
        </p:txBody>
      </p:sp>
      <p:sp>
        <p:nvSpPr>
          <p:cNvPr id="361482" name="Rectangle 10"/>
          <p:cNvSpPr>
            <a:spLocks noChangeArrowheads="1"/>
          </p:cNvSpPr>
          <p:nvPr/>
        </p:nvSpPr>
        <p:spPr bwMode="auto">
          <a:xfrm>
            <a:off x="1142976" y="2071678"/>
            <a:ext cx="6975475" cy="528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hangingPunct="1">
              <a:spcBef>
                <a:spcPct val="20000"/>
              </a:spcBef>
              <a:spcAft>
                <a:spcPct val="60000"/>
              </a:spcAft>
            </a:pPr>
            <a:r>
              <a:rPr lang="en-US" sz="2000" b="1" baseline="0" dirty="0" err="1">
                <a:solidFill>
                  <a:schemeClr val="bg2"/>
                </a:solidFill>
              </a:rPr>
              <a:t>Ziemer’s</a:t>
            </a:r>
            <a:r>
              <a:rPr lang="en-US" sz="2000" b="1" baseline="0" dirty="0">
                <a:solidFill>
                  <a:schemeClr val="bg2"/>
                </a:solidFill>
              </a:rPr>
              <a:t> FEMTO LDV for corneal surgery:</a:t>
            </a: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baseline="0" dirty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baseline="0" dirty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baseline="0" dirty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baseline="0" dirty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dirty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endParaRPr lang="en-US" b="1" baseline="0" dirty="0" smtClean="0">
              <a:solidFill>
                <a:srgbClr val="C4262E"/>
              </a:solidFill>
            </a:endParaRPr>
          </a:p>
          <a:p>
            <a:pPr algn="r" eaLnBrk="1" hangingPunct="1">
              <a:spcBef>
                <a:spcPct val="20000"/>
              </a:spcBef>
              <a:spcAft>
                <a:spcPct val="60000"/>
              </a:spcAft>
            </a:pPr>
            <a:r>
              <a:rPr lang="en-US" b="1" dirty="0" smtClean="0">
                <a:solidFill>
                  <a:srgbClr val="C4262E"/>
                </a:solidFill>
              </a:rPr>
              <a:t>  </a:t>
            </a:r>
            <a:endParaRPr lang="en-US" b="1" baseline="0" dirty="0">
              <a:solidFill>
                <a:srgbClr val="C4262E"/>
              </a:solidFill>
            </a:endParaRPr>
          </a:p>
        </p:txBody>
      </p:sp>
      <p:pic>
        <p:nvPicPr>
          <p:cNvPr id="361484" name="Picture 12" descr="LCS_Handpiece_rendered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2571744"/>
            <a:ext cx="4086225" cy="2867025"/>
          </a:xfrm>
          <a:noFill/>
          <a:ln/>
        </p:spPr>
      </p:pic>
      <p:pic>
        <p:nvPicPr>
          <p:cNvPr id="8" name="Picture 9" descr="http://www.omerfarukyilmaz.com/eng/arastirmalari/images/acufoc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571744"/>
            <a:ext cx="3499240" cy="2928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PresbyLASIK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>
                <a:solidFill>
                  <a:schemeClr val="bg2"/>
                </a:solidFill>
              </a:rPr>
              <a:t>Corneal Inlay</a:t>
            </a:r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Intracor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6"/>
          <p:cNvSpPr>
            <a:spLocks/>
          </p:cNvSpPr>
          <p:nvPr/>
        </p:nvSpPr>
        <p:spPr bwMode="auto">
          <a:xfrm>
            <a:off x="-785850" y="2000240"/>
            <a:ext cx="9034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/>
          <a:lstStyle/>
          <a:p>
            <a:pPr algn="r"/>
            <a:r>
              <a:rPr lang="en-US" altLang="zh-CN" sz="3200" b="1" dirty="0" err="1">
                <a:solidFill>
                  <a:srgbClr val="00B0F0"/>
                </a:solidFill>
                <a:cs typeface="Angsana New" pitchFamily="18" charset="-34"/>
              </a:rPr>
              <a:t>Technolas</a:t>
            </a:r>
            <a:r>
              <a:rPr lang="en-US" altLang="zh-CN" sz="3200" b="1" dirty="0">
                <a:solidFill>
                  <a:srgbClr val="00B0F0"/>
                </a:solidFill>
                <a:cs typeface="Angsana New" pitchFamily="18" charset="-34"/>
              </a:rPr>
              <a:t>  FEMTEC</a:t>
            </a:r>
            <a:r>
              <a:rPr lang="zh-TW" altLang="en-US" sz="3200" b="1" dirty="0">
                <a:solidFill>
                  <a:srgbClr val="00B0F0"/>
                </a:solidFill>
                <a:cs typeface="Angsana New" pitchFamily="18" charset="-34"/>
              </a:rPr>
              <a:t>飛秒激光</a:t>
            </a:r>
            <a:endParaRPr lang="en-US" altLang="zh-TW" sz="3200" b="1" dirty="0">
              <a:solidFill>
                <a:srgbClr val="00B0F0"/>
              </a:solidFill>
              <a:cs typeface="Angsana New" pitchFamily="18" charset="-34"/>
            </a:endParaRPr>
          </a:p>
          <a:p>
            <a:pPr algn="r"/>
            <a:r>
              <a:rPr lang="zh-TW" altLang="en-US" sz="3200" b="1" dirty="0">
                <a:solidFill>
                  <a:srgbClr val="00B0F0"/>
                </a:solidFill>
                <a:cs typeface="Angsana New" pitchFamily="18" charset="-34"/>
              </a:rPr>
              <a:t>進行</a:t>
            </a:r>
            <a:r>
              <a:rPr lang="en-US" altLang="zh-TW" sz="3200" b="1" dirty="0">
                <a:solidFill>
                  <a:srgbClr val="00B0F0"/>
                </a:solidFill>
                <a:cs typeface="Angsana New" pitchFamily="18" charset="-34"/>
              </a:rPr>
              <a:t>INTRACOR™</a:t>
            </a:r>
            <a:r>
              <a:rPr lang="zh-TW" altLang="en-US" sz="3200" b="1" dirty="0">
                <a:solidFill>
                  <a:srgbClr val="00B0F0"/>
                </a:solidFill>
                <a:cs typeface="Angsana New" pitchFamily="18" charset="-34"/>
              </a:rPr>
              <a:t>老花治療</a:t>
            </a:r>
          </a:p>
          <a:p>
            <a:pPr algn="r"/>
            <a:endParaRPr lang="zh-TW" altLang="en-US" sz="3200" b="1" dirty="0">
              <a:solidFill>
                <a:srgbClr val="00B0F0"/>
              </a:solidFill>
              <a:cs typeface="Angsana New" pitchFamily="18" charset="-34"/>
            </a:endParaRPr>
          </a:p>
        </p:txBody>
      </p:sp>
      <p:pic>
        <p:nvPicPr>
          <p:cNvPr id="7" name="Grafik 7" descr="Logo TPV RGB LOW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514667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071810"/>
            <a:ext cx="40973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Patient Selection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42910" y="2285992"/>
            <a:ext cx="8229600" cy="438912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Fully developed </a:t>
            </a:r>
            <a:r>
              <a:rPr lang="en-US" altLang="zh-TW" dirty="0" err="1" smtClean="0">
                <a:latin typeface="Times New Roman" pitchFamily="18" charset="0"/>
                <a:cs typeface="Times New Roman" pitchFamily="18" charset="0"/>
              </a:rPr>
              <a:t>presbyopia</a:t>
            </a:r>
            <a:endParaRPr lang="en-US" altLang="zh-TW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TW" dirty="0" err="1" smtClean="0">
                <a:latin typeface="Times New Roman" pitchFamily="18" charset="0"/>
                <a:cs typeface="Times New Roman" pitchFamily="18" charset="0"/>
              </a:rPr>
              <a:t>Emmetropic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or &lt; +1.00 </a:t>
            </a:r>
            <a:r>
              <a:rPr lang="en-US" altLang="zh-TW" dirty="0" err="1" smtClean="0">
                <a:latin typeface="Times New Roman" pitchFamily="18" charset="0"/>
                <a:cs typeface="Times New Roman" pitchFamily="18" charset="0"/>
              </a:rPr>
              <a:t>diopter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(D)</a:t>
            </a:r>
          </a:p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Cylinder &lt; 1.00 D</a:t>
            </a:r>
          </a:p>
          <a:p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Clear cornea</a:t>
            </a:r>
          </a:p>
          <a:p>
            <a:r>
              <a:rPr lang="en-US" altLang="zh-TW" dirty="0" err="1" smtClean="0">
                <a:latin typeface="Times New Roman" pitchFamily="18" charset="0"/>
                <a:cs typeface="Times New Roman" pitchFamily="18" charset="0"/>
              </a:rPr>
              <a:t>Psedophakic</a:t>
            </a:r>
            <a:r>
              <a:rPr lang="en-US" altLang="zh-TW" dirty="0" smtClean="0">
                <a:latin typeface="Times New Roman" pitchFamily="18" charset="0"/>
                <a:cs typeface="Times New Roman" pitchFamily="18" charset="0"/>
              </a:rPr>
              <a:t> eyes can be treated with </a:t>
            </a:r>
            <a:r>
              <a:rPr lang="en-US" altLang="zh-TW" dirty="0" err="1" smtClean="0">
                <a:latin typeface="Times New Roman" pitchFamily="18" charset="0"/>
                <a:cs typeface="Times New Roman" pitchFamily="18" charset="0"/>
              </a:rPr>
              <a:t>Intracor</a:t>
            </a:r>
            <a:endParaRPr lang="zh-TW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714375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IntraCor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is a purely </a:t>
            </a: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intrastromal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presbyopia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treatment concept developed by </a:t>
            </a: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Dr.Luis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Ruiz from Bogota-Colombia in 2007 and supported by </a:t>
            </a: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Technolas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PV </a:t>
            </a:r>
            <a:r>
              <a:rPr lang="en-US" altLang="zh-TW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Femtolaser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company</a:t>
            </a:r>
            <a: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altLang="zh-TW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zh-TW" altLang="en-US" dirty="0" smtClean="0"/>
          </a:p>
        </p:txBody>
      </p:sp>
      <p:pic>
        <p:nvPicPr>
          <p:cNvPr id="9219" name="內容版面配置區 3" descr="3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285875"/>
            <a:ext cx="5045075" cy="2514600"/>
          </a:xfrm>
        </p:spPr>
      </p:pic>
      <p:pic>
        <p:nvPicPr>
          <p:cNvPr id="9220" name="圖片 4" descr="3-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1285875"/>
            <a:ext cx="3500437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內容版面配置區 2"/>
          <p:cNvSpPr txBox="1">
            <a:spLocks/>
          </p:cNvSpPr>
          <p:nvPr/>
        </p:nvSpPr>
        <p:spPr bwMode="auto">
          <a:xfrm>
            <a:off x="214282" y="3857628"/>
            <a:ext cx="864399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3D </a:t>
            </a:r>
            <a:r>
              <a:rPr kumimoji="0" lang="en-US" altLang="zh-TW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intrastromal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 concentric circles 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apart 0,3-0,4 mm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by </a:t>
            </a:r>
            <a:r>
              <a:rPr kumimoji="0" lang="en-US" altLang="zh-TW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Technolas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TW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Femtolaser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(FEMTEC)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These rings leads to a 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convexity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and </a:t>
            </a:r>
            <a:r>
              <a:rPr kumimoji="0" lang="en-US" altLang="zh-TW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multifocality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rings create </a:t>
            </a:r>
            <a:r>
              <a:rPr kumimoji="0" lang="en-US" altLang="zh-TW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hyperprolate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cornea</a:t>
            </a:r>
          </a:p>
          <a:p>
            <a:pPr marL="27305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en-US" altLang="zh-TW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 seconds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en-US" altLang="zh-TW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cuts go through </a:t>
            </a:r>
            <a:r>
              <a:rPr lang="en-US" altLang="zh-TW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%75-%80 depth of cornea</a:t>
            </a:r>
            <a:endParaRPr lang="zh-TW" altLang="en-US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357422" y="500042"/>
            <a:ext cx="4027489" cy="15573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TW" sz="5400" dirty="0" err="1" smtClean="0">
                <a:solidFill>
                  <a:srgbClr val="FFFF00"/>
                </a:solidFill>
                <a:effectLst/>
              </a:rPr>
              <a:t>Intracor</a:t>
            </a:r>
            <a:r>
              <a:rPr lang="en-US" altLang="zh-TW" sz="3200" dirty="0" smtClean="0">
                <a:solidFill>
                  <a:srgbClr val="FFFF00"/>
                </a:solidFill>
              </a:rPr>
              <a:t/>
            </a:r>
            <a:br>
              <a:rPr lang="en-US" altLang="zh-TW" sz="3200" dirty="0" smtClean="0">
                <a:solidFill>
                  <a:srgbClr val="FFFF00"/>
                </a:solidFill>
              </a:rPr>
            </a:br>
            <a:r>
              <a:rPr lang="en-US" altLang="zh-TW" sz="3200" dirty="0" err="1" smtClean="0">
                <a:solidFill>
                  <a:srgbClr val="FFFF00"/>
                </a:solidFill>
              </a:rPr>
              <a:t>Presbyopia</a:t>
            </a:r>
            <a:r>
              <a:rPr lang="en-US" altLang="zh-TW" sz="3200" dirty="0" smtClean="0">
                <a:solidFill>
                  <a:srgbClr val="FFFF00"/>
                </a:solidFill>
              </a:rPr>
              <a:t> Correction</a:t>
            </a:r>
            <a:endParaRPr lang="zh-TW" altLang="en-US" sz="3200" dirty="0"/>
          </a:p>
        </p:txBody>
      </p:sp>
      <p:pic>
        <p:nvPicPr>
          <p:cNvPr id="7172" name="圖片 3" descr="1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643578"/>
            <a:ext cx="1814513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2214546" y="6215082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No financial interest in the materials presented herein.</a:t>
            </a:r>
            <a:endParaRPr lang="zh-TW" altLang="en-US" dirty="0"/>
          </a:p>
        </p:txBody>
      </p:sp>
      <p:pic>
        <p:nvPicPr>
          <p:cNvPr id="8" name="Picture 2" descr="http://www.operation-presbytie.com/intracor/cercles-intracor.jpg"/>
          <p:cNvPicPr>
            <a:picLocks noChangeAspect="1" noChangeArrowheads="1"/>
          </p:cNvPicPr>
          <p:nvPr/>
        </p:nvPicPr>
        <p:blipFill>
          <a:blip r:embed="rId3" cstate="print"/>
          <a:srcRect l="5576" t="7500" r="7992" b="6249"/>
          <a:stretch>
            <a:fillRect/>
          </a:stretch>
        </p:blipFill>
        <p:spPr bwMode="auto">
          <a:xfrm>
            <a:off x="6429388" y="2285992"/>
            <a:ext cx="2357437" cy="1749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6" descr="http://www.operation-presbytie.com/AH-intracor.jpg"/>
          <p:cNvPicPr>
            <a:picLocks noChangeAspect="1" noChangeArrowheads="1"/>
          </p:cNvPicPr>
          <p:nvPr/>
        </p:nvPicPr>
        <p:blipFill>
          <a:blip r:embed="rId4" cstate="print"/>
          <a:srcRect l="7282" r="5339"/>
          <a:stretch>
            <a:fillRect/>
          </a:stretch>
        </p:blipFill>
        <p:spPr bwMode="auto">
          <a:xfrm>
            <a:off x="6429388" y="4214818"/>
            <a:ext cx="2387600" cy="1857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857224" y="250030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altLang="zh-TW" sz="2400" dirty="0" smtClean="0"/>
              <a:t>Revolutionary treatment</a:t>
            </a:r>
          </a:p>
          <a:p>
            <a:pPr lvl="1"/>
            <a:r>
              <a:rPr lang="en-US" altLang="zh-TW" sz="2400" dirty="0" smtClean="0"/>
              <a:t>No superficial wound</a:t>
            </a:r>
          </a:p>
          <a:p>
            <a:pPr lvl="1"/>
            <a:r>
              <a:rPr lang="en-US" altLang="zh-TW" sz="2400" dirty="0" smtClean="0"/>
              <a:t>Short treatment time and </a:t>
            </a:r>
            <a:br>
              <a:rPr lang="en-US" altLang="zh-TW" sz="2400" dirty="0" smtClean="0"/>
            </a:br>
            <a:r>
              <a:rPr lang="en-US" altLang="zh-TW" sz="2400" dirty="0" smtClean="0"/>
              <a:t>quick recovery 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Enhancement ?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Post cataract OP treatment ?</a:t>
            </a:r>
          </a:p>
          <a:p>
            <a:pPr lvl="1"/>
            <a:r>
              <a:rPr lang="en-US" altLang="zh-TW" sz="2400" dirty="0" smtClean="0">
                <a:solidFill>
                  <a:srgbClr val="FFFF00"/>
                </a:solidFill>
              </a:rPr>
              <a:t>Post LASIK eye treatment </a:t>
            </a:r>
            <a:r>
              <a:rPr lang="en-US" altLang="zh-TW" sz="2400" dirty="0" smtClean="0"/>
              <a:t>?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標題 2"/>
          <p:cNvSpPr>
            <a:spLocks noGrp="1"/>
          </p:cNvSpPr>
          <p:nvPr>
            <p:ph type="subTitle" idx="1"/>
          </p:nvPr>
        </p:nvSpPr>
        <p:spPr>
          <a:xfrm>
            <a:off x="1042988" y="908050"/>
            <a:ext cx="6985000" cy="1741488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smtClean="0">
                <a:ea typeface="新細明體" charset="-120"/>
              </a:rPr>
              <a:t>Intrastromal femtosecond laser presbyopia correction: 1-year results of a multicenter study.</a:t>
            </a:r>
            <a:endParaRPr lang="zh-TW" sz="4000" smtClean="0"/>
          </a:p>
        </p:txBody>
      </p:sp>
      <p:sp>
        <p:nvSpPr>
          <p:cNvPr id="13315" name="文字方塊 2"/>
          <p:cNvSpPr txBox="1">
            <a:spLocks noChangeArrowheads="1"/>
          </p:cNvSpPr>
          <p:nvPr/>
        </p:nvSpPr>
        <p:spPr bwMode="auto">
          <a:xfrm>
            <a:off x="1000125" y="3429000"/>
            <a:ext cx="7186613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dirty="0" err="1">
                <a:solidFill>
                  <a:srgbClr val="FFFF00"/>
                </a:solidFill>
                <a:hlinkClick r:id="rId3"/>
              </a:rPr>
              <a:t>Holzer</a:t>
            </a:r>
            <a:r>
              <a:rPr lang="en-US" altLang="zh-TW" sz="2000" dirty="0">
                <a:solidFill>
                  <a:srgbClr val="FFFF00"/>
                </a:solidFill>
                <a:hlinkClick r:id="rId3"/>
              </a:rPr>
              <a:t> MP</a:t>
            </a:r>
            <a:r>
              <a:rPr lang="en-US" altLang="zh-TW" sz="2000" dirty="0">
                <a:solidFill>
                  <a:srgbClr val="FFFF00"/>
                </a:solidFill>
              </a:rPr>
              <a:t>, </a:t>
            </a:r>
            <a:r>
              <a:rPr lang="en-US" altLang="zh-TW" sz="2000" dirty="0" err="1">
                <a:solidFill>
                  <a:srgbClr val="FFFF00"/>
                </a:solidFill>
                <a:hlinkClick r:id="rId4"/>
              </a:rPr>
              <a:t>Knorz</a:t>
            </a:r>
            <a:r>
              <a:rPr lang="en-US" altLang="zh-TW" sz="2000" dirty="0">
                <a:solidFill>
                  <a:srgbClr val="FFFF00"/>
                </a:solidFill>
                <a:hlinkClick r:id="rId4"/>
              </a:rPr>
              <a:t> MC</a:t>
            </a:r>
            <a:r>
              <a:rPr lang="en-US" altLang="zh-TW" sz="2000" dirty="0">
                <a:solidFill>
                  <a:srgbClr val="FFFF00"/>
                </a:solidFill>
              </a:rPr>
              <a:t>, </a:t>
            </a:r>
            <a:r>
              <a:rPr lang="en-US" altLang="zh-TW" sz="2000" dirty="0" err="1">
                <a:solidFill>
                  <a:srgbClr val="FFFF00"/>
                </a:solidFill>
                <a:hlinkClick r:id="rId5"/>
              </a:rPr>
              <a:t>Tomalla</a:t>
            </a:r>
            <a:r>
              <a:rPr lang="en-US" altLang="zh-TW" sz="2000" dirty="0">
                <a:solidFill>
                  <a:srgbClr val="FFFF00"/>
                </a:solidFill>
                <a:hlinkClick r:id="rId5"/>
              </a:rPr>
              <a:t> M</a:t>
            </a:r>
            <a:r>
              <a:rPr lang="en-US" altLang="zh-TW" sz="2000" dirty="0">
                <a:solidFill>
                  <a:srgbClr val="FFFF00"/>
                </a:solidFill>
              </a:rPr>
              <a:t>, </a:t>
            </a:r>
            <a:r>
              <a:rPr lang="en-US" altLang="zh-TW" sz="2000" dirty="0" err="1">
                <a:solidFill>
                  <a:srgbClr val="FFFF00"/>
                </a:solidFill>
                <a:hlinkClick r:id="rId6"/>
              </a:rPr>
              <a:t>Neuhann</a:t>
            </a:r>
            <a:r>
              <a:rPr lang="en-US" altLang="zh-TW" sz="2000" dirty="0">
                <a:solidFill>
                  <a:srgbClr val="FFFF00"/>
                </a:solidFill>
                <a:hlinkClick r:id="rId6"/>
              </a:rPr>
              <a:t> TM</a:t>
            </a:r>
            <a:r>
              <a:rPr lang="en-US" altLang="zh-TW" sz="2000" dirty="0">
                <a:solidFill>
                  <a:srgbClr val="FFFF00"/>
                </a:solidFill>
              </a:rPr>
              <a:t>, </a:t>
            </a:r>
            <a:r>
              <a:rPr lang="en-US" altLang="zh-TW" sz="2000" dirty="0" err="1">
                <a:solidFill>
                  <a:srgbClr val="FFFF00"/>
                </a:solidFill>
                <a:hlinkClick r:id="rId7"/>
              </a:rPr>
              <a:t>Auffarth</a:t>
            </a:r>
            <a:r>
              <a:rPr lang="en-US" altLang="zh-TW" sz="2000" dirty="0">
                <a:solidFill>
                  <a:srgbClr val="FFFF00"/>
                </a:solidFill>
                <a:hlinkClick r:id="rId7"/>
              </a:rPr>
              <a:t> GU</a:t>
            </a:r>
            <a:r>
              <a:rPr lang="en-US" altLang="zh-TW" sz="2000" dirty="0">
                <a:solidFill>
                  <a:srgbClr val="FFFF00"/>
                </a:solidFill>
              </a:rPr>
              <a:t>.</a:t>
            </a:r>
            <a:endParaRPr lang="zh-TW" altLang="en-US" sz="2000" dirty="0">
              <a:solidFill>
                <a:srgbClr val="FFFF00"/>
              </a:solidFill>
            </a:endParaRPr>
          </a:p>
          <a:p>
            <a:r>
              <a:rPr lang="en-US" altLang="zh-TW" sz="2000" b="1" dirty="0" smtClean="0"/>
              <a:t>Source     March  2012  Journal  of Refractive Surgery  </a:t>
            </a:r>
            <a:endParaRPr lang="zh-TW" altLang="en-US" sz="2000" dirty="0"/>
          </a:p>
          <a:p>
            <a:r>
              <a:rPr lang="en-US" altLang="zh-TW" sz="2000" dirty="0" err="1"/>
              <a:t>Internatioa</a:t>
            </a:r>
            <a:r>
              <a:rPr lang="en-US" altLang="zh-TW" sz="2000" dirty="0"/>
              <a:t> </a:t>
            </a:r>
            <a:r>
              <a:rPr lang="en-US" altLang="zh-TW" sz="2000" dirty="0" err="1" smtClean="0"/>
              <a:t>lVision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Correction Research Centre, Department of</a:t>
            </a:r>
            <a:br>
              <a:rPr lang="en-US" altLang="zh-TW" sz="2000" dirty="0"/>
            </a:br>
            <a:r>
              <a:rPr lang="en-US" altLang="zh-TW" sz="2000" dirty="0"/>
              <a:t> Ophthalmology, University of Heidelberg, Germany. </a:t>
            </a:r>
            <a:br>
              <a:rPr lang="en-US" altLang="zh-TW" sz="2000" dirty="0"/>
            </a:br>
            <a:r>
              <a:rPr lang="en-US" altLang="zh-TW" sz="2000" dirty="0"/>
              <a:t>mike.holzer@med-heidelberg.de</a:t>
            </a:r>
            <a:endParaRPr lang="zh-TW" altLang="en-US" sz="2000" dirty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METHODS: </a:t>
            </a:r>
            <a:endParaRPr lang="zh-TW" dirty="0"/>
          </a:p>
        </p:txBody>
      </p:sp>
      <p:sp>
        <p:nvSpPr>
          <p:cNvPr id="1536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en-US" altLang="zh-TW" sz="2800" smtClean="0"/>
              <a:t>    Sixty-three eyes from 63 presbyopic patients (median age: 54 years) with mild hyperopia were enrolled in this prospective, ethics committee-approved, multi-center, nonrandomized clinical trial. The INTRACOR procedure was performed using the Technolas femtosecond laser (Technolas Perfect Vision GmbH) in the nondominant eye. Postoperatively, follow-up was performed at 1 day, 1 week, and 1, 3, 6, and 12 months and included near and distance visual acuity tests, slit-lamp examinations, and corneal topography.</a:t>
            </a:r>
            <a:endParaRPr lang="zh-TW" altLang="en-US" sz="2800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642918"/>
            <a:ext cx="7000875" cy="54387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字方塊 2"/>
          <p:cNvSpPr txBox="1">
            <a:spLocks noChangeArrowheads="1"/>
          </p:cNvSpPr>
          <p:nvPr/>
        </p:nvSpPr>
        <p:spPr bwMode="auto">
          <a:xfrm>
            <a:off x="1785918" y="6000768"/>
            <a:ext cx="5935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9pPr>
          </a:lstStyle>
          <a:p>
            <a:pPr eaLnBrk="1" hangingPunct="1"/>
            <a:r>
              <a:rPr lang="zh-TW" altLang="en-US" sz="2400" dirty="0">
                <a:solidFill>
                  <a:srgbClr val="FFFF00"/>
                </a:solidFill>
              </a:rPr>
              <a:t>源自：德國</a:t>
            </a:r>
            <a:r>
              <a:rPr lang="zh-TW" altLang="en-US" sz="2400" dirty="0" smtClean="0">
                <a:solidFill>
                  <a:srgbClr val="FFFF00"/>
                </a:solidFill>
              </a:rPr>
              <a:t>海</a:t>
            </a:r>
            <a:r>
              <a:rPr lang="zh-TW" altLang="en-US" sz="2400" dirty="0">
                <a:solidFill>
                  <a:srgbClr val="FFFF00"/>
                </a:solidFill>
              </a:rPr>
              <a:t>德</a:t>
            </a:r>
            <a:r>
              <a:rPr lang="zh-TW" altLang="en-US" sz="2400" dirty="0" smtClean="0">
                <a:solidFill>
                  <a:srgbClr val="FFFF00"/>
                </a:solidFill>
              </a:rPr>
              <a:t>堡</a:t>
            </a:r>
            <a:r>
              <a:rPr lang="zh-TW" altLang="en-US" sz="2400" dirty="0">
                <a:solidFill>
                  <a:srgbClr val="FFFF00"/>
                </a:solidFill>
              </a:rPr>
              <a:t>大學 </a:t>
            </a:r>
            <a:r>
              <a:rPr lang="en-US" altLang="zh-TW" sz="2400" dirty="0">
                <a:solidFill>
                  <a:srgbClr val="FFFF00"/>
                </a:solidFill>
              </a:rPr>
              <a:t>Mike P HOLZER, MD</a:t>
            </a:r>
            <a:r>
              <a:rPr lang="zh-TW" altLang="en-US" sz="24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579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642918"/>
            <a:ext cx="6953250" cy="54578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文字方塊 2"/>
          <p:cNvSpPr txBox="1">
            <a:spLocks noChangeArrowheads="1"/>
          </p:cNvSpPr>
          <p:nvPr/>
        </p:nvSpPr>
        <p:spPr bwMode="auto">
          <a:xfrm>
            <a:off x="1500166" y="6072206"/>
            <a:ext cx="5935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9pPr>
          </a:lstStyle>
          <a:p>
            <a:pPr eaLnBrk="1" hangingPunct="1"/>
            <a:r>
              <a:rPr lang="zh-TW" altLang="en-US" sz="2400" dirty="0">
                <a:solidFill>
                  <a:srgbClr val="FFFF00"/>
                </a:solidFill>
              </a:rPr>
              <a:t>源自：德國</a:t>
            </a:r>
            <a:r>
              <a:rPr lang="zh-TW" altLang="en-US" sz="2400" dirty="0" smtClean="0">
                <a:solidFill>
                  <a:srgbClr val="FFFF00"/>
                </a:solidFill>
              </a:rPr>
              <a:t>海德堡</a:t>
            </a:r>
            <a:r>
              <a:rPr lang="zh-TW" altLang="en-US" sz="2400" dirty="0">
                <a:solidFill>
                  <a:srgbClr val="FFFF00"/>
                </a:solidFill>
              </a:rPr>
              <a:t>大學 </a:t>
            </a:r>
            <a:r>
              <a:rPr lang="en-US" altLang="zh-TW" sz="2400" dirty="0">
                <a:solidFill>
                  <a:srgbClr val="FFFF00"/>
                </a:solidFill>
              </a:rPr>
              <a:t>Mike P HOLZER, MD</a:t>
            </a:r>
            <a:r>
              <a:rPr lang="zh-TW" altLang="en-US" sz="24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32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28604"/>
            <a:ext cx="6972300" cy="5534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字方塊 1"/>
          <p:cNvSpPr txBox="1">
            <a:spLocks noChangeArrowheads="1"/>
          </p:cNvSpPr>
          <p:nvPr/>
        </p:nvSpPr>
        <p:spPr bwMode="auto">
          <a:xfrm>
            <a:off x="1785918" y="6072206"/>
            <a:ext cx="5935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Pro" pitchFamily="34" charset="0"/>
                <a:cs typeface="Arial" charset="0"/>
              </a:defRPr>
            </a:lvl9pPr>
          </a:lstStyle>
          <a:p>
            <a:pPr eaLnBrk="1" hangingPunct="1"/>
            <a:r>
              <a:rPr lang="zh-TW" altLang="en-US" sz="2400" dirty="0">
                <a:solidFill>
                  <a:srgbClr val="FFFF00"/>
                </a:solidFill>
              </a:rPr>
              <a:t>源自：德國</a:t>
            </a:r>
            <a:r>
              <a:rPr lang="zh-TW" altLang="en-US" sz="2400" dirty="0" smtClean="0">
                <a:solidFill>
                  <a:srgbClr val="FFFF00"/>
                </a:solidFill>
              </a:rPr>
              <a:t>海德堡</a:t>
            </a:r>
            <a:r>
              <a:rPr lang="zh-TW" altLang="en-US" sz="2400" dirty="0">
                <a:solidFill>
                  <a:srgbClr val="FFFF00"/>
                </a:solidFill>
              </a:rPr>
              <a:t>大學 </a:t>
            </a:r>
            <a:r>
              <a:rPr lang="en-US" altLang="zh-TW" sz="2400" dirty="0">
                <a:solidFill>
                  <a:srgbClr val="FFFF00"/>
                </a:solidFill>
              </a:rPr>
              <a:t>Mike P HOLZER, MD</a:t>
            </a:r>
            <a:r>
              <a:rPr lang="zh-TW" altLang="en-US" sz="24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509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CONCLUSIONS:</a:t>
            </a:r>
            <a:endParaRPr lang="zh-TW" dirty="0"/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TW" sz="2800" dirty="0" smtClean="0"/>
              <a:t>    The INTRACOR </a:t>
            </a:r>
            <a:r>
              <a:rPr lang="en-US" altLang="zh-TW" sz="2800" dirty="0" err="1" smtClean="0"/>
              <a:t>presbyopia</a:t>
            </a:r>
            <a:r>
              <a:rPr lang="en-US" altLang="zh-TW" sz="2800" dirty="0" smtClean="0"/>
              <a:t> procedure showed good and stable visual acuity outcomes over 12-month </a:t>
            </a:r>
            <a:r>
              <a:rPr lang="en-US" altLang="zh-TW" sz="2800" dirty="0" smtClean="0">
                <a:solidFill>
                  <a:srgbClr val="FFFF00"/>
                </a:solidFill>
              </a:rPr>
              <a:t>follow-up but loss of CDVA occurred in 7% of eyes.</a:t>
            </a:r>
            <a:r>
              <a:rPr lang="en-US" altLang="zh-TW" sz="2800" dirty="0" smtClean="0"/>
              <a:t> Overall patient satisfaction with the procedure was approximately 80%. Short treatment time and maintained corneal surface integrity are advantages of this procedure.</a:t>
            </a:r>
            <a:endParaRPr lang="zh-TW" altLang="en-US" sz="2800" dirty="0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 b="1">
              <a:solidFill>
                <a:srgbClr val="0098D0"/>
              </a:solidFill>
            </a:endParaRPr>
          </a:p>
        </p:txBody>
      </p:sp>
      <p:sp>
        <p:nvSpPr>
          <p:cNvPr id="15363" name="Subtitle 2"/>
          <p:cNvSpPr>
            <a:spLocks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SzPct val="70000"/>
            </a:pPr>
            <a:endParaRPr lang="en-US" sz="3200">
              <a:solidFill>
                <a:srgbClr val="005085"/>
              </a:solidFill>
            </a:endParaRPr>
          </a:p>
        </p:txBody>
      </p:sp>
      <p:sp>
        <p:nvSpPr>
          <p:cNvPr id="15364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FF00"/>
                </a:solidFill>
                <a:ea typeface="ＭＳ Ｐゴシック" pitchFamily="34" charset="-128"/>
              </a:rPr>
              <a:t>Clinical Experience with the INTRACOR treatment for </a:t>
            </a:r>
            <a:r>
              <a:rPr lang="en-US" sz="3600" dirty="0" err="1" smtClean="0">
                <a:solidFill>
                  <a:srgbClr val="FFFF00"/>
                </a:solidFill>
                <a:ea typeface="ＭＳ Ｐゴシック" pitchFamily="34" charset="-128"/>
              </a:rPr>
              <a:t>Presbyopia</a:t>
            </a:r>
            <a:r>
              <a:rPr lang="en-US" sz="3600" dirty="0" smtClean="0">
                <a:solidFill>
                  <a:srgbClr val="FFFF00"/>
                </a:solidFill>
                <a:ea typeface="ＭＳ Ｐゴシック" pitchFamily="34" charset="-128"/>
              </a:rPr>
              <a:t/>
            </a:r>
            <a:br>
              <a:rPr lang="en-US" sz="3600" dirty="0" smtClean="0">
                <a:solidFill>
                  <a:srgbClr val="FFFF00"/>
                </a:solidFill>
                <a:ea typeface="ＭＳ Ｐゴシック" pitchFamily="34" charset="-128"/>
              </a:rPr>
            </a:br>
            <a:endParaRPr lang="en-AU" altLang="zh-TW" sz="3600" dirty="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15365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ea typeface="ＭＳ Ｐゴシック" pitchFamily="34" charset="-128"/>
              </a:rPr>
              <a:t>Dr Kerrie Meades MBBS (Hons), FRANZCO, Dr Chandra Balachandra PhD MBBS(Hons), FRANZCO, Dr Tess Huynh MBBS(Syd), FRANZCO, Dr Bogna Zborowska MBBS(Hons), FRANZCO, Ho Yee Anna Siu BOptom (Hons)</a:t>
            </a:r>
            <a:endParaRPr lang="en-AU" altLang="zh-TW" sz="2000" smtClean="0">
              <a:ea typeface="ＭＳ Ｐゴシック" pitchFamily="34" charset="-128"/>
            </a:endParaRPr>
          </a:p>
        </p:txBody>
      </p:sp>
      <p:pic>
        <p:nvPicPr>
          <p:cNvPr id="6" name="Picture 5" descr="Intracor%20J1"/>
          <p:cNvPicPr>
            <a:picLocks noChangeAspect="1" noChangeArrowheads="1"/>
          </p:cNvPicPr>
          <p:nvPr/>
        </p:nvPicPr>
        <p:blipFill>
          <a:blip r:embed="rId3" cstate="print"/>
          <a:srcRect b="3786"/>
          <a:stretch>
            <a:fillRect/>
          </a:stretch>
        </p:blipFill>
        <p:spPr bwMode="auto">
          <a:xfrm>
            <a:off x="3214678" y="4572008"/>
            <a:ext cx="2754313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zh-TW" smtClean="0">
                <a:ea typeface="ＭＳ Ｐゴシック" pitchFamily="34" charset="-128"/>
              </a:rPr>
              <a:t>Change in UCDVA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324600"/>
            <a:ext cx="8229600" cy="1219200"/>
          </a:xfrm>
        </p:spPr>
        <p:txBody>
          <a:bodyPr/>
          <a:lstStyle/>
          <a:p>
            <a:pPr eaLnBrk="1" hangingPunct="1"/>
            <a:r>
              <a:rPr lang="en-US" sz="1200" smtClean="0">
                <a:ea typeface="ＭＳ Ｐゴシック" pitchFamily="34" charset="-128"/>
              </a:rPr>
              <a:t>* Average VA for each post op visit</a:t>
            </a:r>
            <a:endParaRPr lang="en-AU" altLang="zh-TW" sz="1200" smtClean="0">
              <a:ea typeface="ＭＳ Ｐゴシック" pitchFamily="34" charset="-128"/>
            </a:endParaRPr>
          </a:p>
        </p:txBody>
      </p:sp>
      <p:graphicFrame>
        <p:nvGraphicFramePr>
          <p:cNvPr id="29698" name="Object 11"/>
          <p:cNvGraphicFramePr>
            <a:graphicFrameLocks noChangeAspect="1"/>
          </p:cNvGraphicFramePr>
          <p:nvPr/>
        </p:nvGraphicFramePr>
        <p:xfrm>
          <a:off x="1219200" y="1336675"/>
          <a:ext cx="6858000" cy="376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0" name="Chart" r:id="rId4" imgW="6638760" imgH="3648240" progId="Excel.Sheet.8">
                  <p:embed/>
                </p:oleObj>
              </mc:Choice>
              <mc:Fallback>
                <p:oleObj name="Chart" r:id="rId4" imgW="6638760" imgH="3648240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336675"/>
                        <a:ext cx="6858000" cy="376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306" name="Group 66"/>
          <p:cNvGraphicFramePr>
            <a:graphicFrameLocks noGrp="1"/>
          </p:cNvGraphicFramePr>
          <p:nvPr/>
        </p:nvGraphicFramePr>
        <p:xfrm>
          <a:off x="914400" y="5334000"/>
          <a:ext cx="7696200" cy="960120"/>
        </p:xfrm>
        <a:graphic>
          <a:graphicData uri="http://schemas.openxmlformats.org/drawingml/2006/table">
            <a:tbl>
              <a:tblPr/>
              <a:tblGrid>
                <a:gridCol w="1539875"/>
                <a:gridCol w="1538288"/>
                <a:gridCol w="1539875"/>
                <a:gridCol w="1538287"/>
                <a:gridCol w="1539875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Pre op</a:t>
                      </a:r>
                      <a:endParaRPr kumimoji="0" lang="en-AU" altLang="zh-TW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1-Day</a:t>
                      </a:r>
                      <a:endParaRPr kumimoji="0" lang="en-AU" altLang="zh-TW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1-Week</a:t>
                      </a:r>
                      <a:endParaRPr kumimoji="0" lang="en-AU" altLang="zh-TW" sz="2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1-Month</a:t>
                      </a:r>
                      <a:endParaRPr kumimoji="0" lang="en-AU" altLang="zh-TW" sz="2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3-Months</a:t>
                      </a:r>
                      <a:endParaRPr kumimoji="0" lang="en-AU" altLang="zh-TW" sz="2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6/6</a:t>
                      </a:r>
                      <a:endParaRPr kumimoji="0" lang="en-AU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6/9+2</a:t>
                      </a:r>
                      <a:endParaRPr kumimoji="0" lang="en-AU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6/7.5</a:t>
                      </a:r>
                      <a:endParaRPr kumimoji="0" lang="en-AU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6/6-2</a:t>
                      </a:r>
                      <a:endParaRPr kumimoji="0" lang="en-AU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085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6/6-1</a:t>
                      </a:r>
                      <a:endParaRPr kumimoji="0" lang="en-AU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085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21" name="Text Box 67"/>
          <p:cNvSpPr txBox="1">
            <a:spLocks noChangeArrowheads="1"/>
          </p:cNvSpPr>
          <p:nvPr/>
        </p:nvSpPr>
        <p:spPr bwMode="auto">
          <a:xfrm>
            <a:off x="8686800" y="5181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*</a:t>
            </a:r>
            <a:endParaRPr lang="en-AU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zh-TW" smtClean="0">
                <a:ea typeface="ＭＳ Ｐゴシック" pitchFamily="34" charset="-128"/>
              </a:rPr>
              <a:t>Improvement over time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5638800"/>
            <a:ext cx="8229600" cy="1219200"/>
          </a:xfrm>
        </p:spPr>
        <p:txBody>
          <a:bodyPr/>
          <a:lstStyle/>
          <a:p>
            <a:pPr eaLnBrk="1" hangingPunct="1"/>
            <a:r>
              <a:rPr lang="en-AU" altLang="zh-TW" smtClean="0">
                <a:ea typeface="ＭＳ Ｐゴシック" pitchFamily="34" charset="-128"/>
              </a:rPr>
              <a:t>Some patients continued to improve at 3 months</a:t>
            </a:r>
          </a:p>
        </p:txBody>
      </p:sp>
      <p:graphicFrame>
        <p:nvGraphicFramePr>
          <p:cNvPr id="34818" name="Object 13"/>
          <p:cNvGraphicFramePr>
            <a:graphicFrameLocks noChangeAspect="1"/>
          </p:cNvGraphicFramePr>
          <p:nvPr/>
        </p:nvGraphicFramePr>
        <p:xfrm>
          <a:off x="809625" y="1423988"/>
          <a:ext cx="780097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4" name="Chart" r:id="rId4" imgW="7800975" imgH="4010085" progId="Excel.Sheet.8">
                  <p:embed/>
                </p:oleObj>
              </mc:Choice>
              <mc:Fallback>
                <p:oleObj name="Chart" r:id="rId4" imgW="7800975" imgH="401008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423988"/>
                        <a:ext cx="7800975" cy="401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MY STUDY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10 eyes of 9 </a:t>
            </a:r>
            <a:r>
              <a:rPr lang="en-US" altLang="zh-TW" sz="2400" dirty="0" err="1" smtClean="0">
                <a:latin typeface="Times New Roman" pitchFamily="18" charset="0"/>
                <a:cs typeface="Times New Roman" pitchFamily="18" charset="0"/>
              </a:rPr>
              <a:t>presbyopic</a:t>
            </a: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 patients results treated with same pattern presented here</a:t>
            </a:r>
          </a:p>
          <a:p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Age 44-66 years (51.1±3,6 y)</a:t>
            </a:r>
          </a:p>
          <a:p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Follow-up time available 12 months</a:t>
            </a:r>
          </a:p>
          <a:p>
            <a:pPr>
              <a:buNone/>
            </a:pP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TW" sz="2400" dirty="0" err="1" smtClean="0">
                <a:latin typeface="Times New Roman" pitchFamily="18" charset="0"/>
                <a:cs typeface="Times New Roman" pitchFamily="18" charset="0"/>
              </a:rPr>
              <a:t>Emmetropic</a:t>
            </a:r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 and mild hyperopic eyes</a:t>
            </a:r>
          </a:p>
          <a:p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Pre-Op Refraction: SE mean +0.56 ± 0.29 D (-0.12 / +1.25 D)</a:t>
            </a:r>
          </a:p>
          <a:p>
            <a:r>
              <a:rPr lang="en-US" altLang="zh-TW" sz="2400" dirty="0" smtClean="0">
                <a:latin typeface="Times New Roman" pitchFamily="18" charset="0"/>
                <a:cs typeface="Times New Roman" pitchFamily="18" charset="0"/>
              </a:rPr>
              <a:t>Pre-Op Near Addition:  mean +2.38 ± 0.75 D (+1.5 / +3,75 D)</a:t>
            </a:r>
            <a:endParaRPr lang="zh-TW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1071546"/>
            <a:ext cx="8229600" cy="714380"/>
          </a:xfrm>
        </p:spPr>
        <p:txBody>
          <a:bodyPr/>
          <a:lstStyle/>
          <a:p>
            <a:r>
              <a:rPr lang="en-US" altLang="zh-TW" b="0" dirty="0">
                <a:ea typeface="新細明體" charset="-120"/>
              </a:rPr>
              <a:t>Etiology of </a:t>
            </a:r>
            <a:r>
              <a:rPr lang="en-US" altLang="zh-TW" b="0" dirty="0" err="1">
                <a:ea typeface="新細明體" charset="-120"/>
              </a:rPr>
              <a:t>Presbyopia</a:t>
            </a:r>
            <a:endParaRPr lang="en-US" altLang="zh-TW" b="0" dirty="0">
              <a:ea typeface="新細明體" charset="-120"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000240"/>
            <a:ext cx="7543800" cy="3962400"/>
          </a:xfrm>
        </p:spPr>
        <p:txBody>
          <a:bodyPr/>
          <a:lstStyle/>
          <a:p>
            <a:r>
              <a:rPr lang="en-US" altLang="zh-TW" dirty="0" err="1">
                <a:solidFill>
                  <a:srgbClr val="FFFF00"/>
                </a:solidFill>
                <a:ea typeface="新細明體" charset="-120"/>
              </a:rPr>
              <a:t>Lenticular</a:t>
            </a:r>
            <a:r>
              <a:rPr lang="en-US" altLang="zh-TW" dirty="0">
                <a:solidFill>
                  <a:srgbClr val="FFFF00"/>
                </a:solidFill>
                <a:ea typeface="新細明體" charset="-120"/>
              </a:rPr>
              <a:t> </a:t>
            </a:r>
            <a:r>
              <a:rPr lang="en-US" altLang="zh-TW" dirty="0" smtClean="0">
                <a:solidFill>
                  <a:srgbClr val="FFFF00"/>
                </a:solidFill>
                <a:ea typeface="新細明體" charset="-120"/>
              </a:rPr>
              <a:t>Changes </a:t>
            </a:r>
            <a:endParaRPr lang="en-US" altLang="zh-TW" dirty="0">
              <a:solidFill>
                <a:srgbClr val="FFFF00"/>
              </a:solidFill>
              <a:ea typeface="新細明體" charset="-120"/>
            </a:endParaRPr>
          </a:p>
          <a:p>
            <a:pPr lvl="1"/>
            <a:r>
              <a:rPr lang="en-US" altLang="zh-TW" dirty="0" err="1">
                <a:ea typeface="新細明體" charset="-120"/>
              </a:rPr>
              <a:t>lenticular</a:t>
            </a:r>
            <a:r>
              <a:rPr lang="en-US" altLang="zh-TW" dirty="0">
                <a:ea typeface="新細明體" charset="-120"/>
              </a:rPr>
              <a:t> sclerosis</a:t>
            </a:r>
          </a:p>
          <a:p>
            <a:pPr lvl="1"/>
            <a:r>
              <a:rPr lang="en-US" altLang="zh-TW" dirty="0">
                <a:ea typeface="新細明體" charset="-120"/>
              </a:rPr>
              <a:t>changes in capsular elasticity</a:t>
            </a:r>
          </a:p>
          <a:p>
            <a:pPr lvl="1"/>
            <a:r>
              <a:rPr lang="en-US" altLang="zh-TW" dirty="0">
                <a:ea typeface="新細明體" charset="-120"/>
              </a:rPr>
              <a:t>change in </a:t>
            </a:r>
            <a:r>
              <a:rPr lang="en-US" altLang="zh-TW" dirty="0" err="1">
                <a:ea typeface="新細明體" charset="-120"/>
              </a:rPr>
              <a:t>zonular</a:t>
            </a:r>
            <a:r>
              <a:rPr lang="en-US" altLang="zh-TW" dirty="0">
                <a:ea typeface="新細明體" charset="-120"/>
              </a:rPr>
              <a:t> insertion angle</a:t>
            </a:r>
          </a:p>
          <a:p>
            <a:r>
              <a:rPr lang="en-US" altLang="zh-TW" dirty="0" err="1">
                <a:solidFill>
                  <a:srgbClr val="FFFF00"/>
                </a:solidFill>
                <a:ea typeface="新細明體" charset="-120"/>
              </a:rPr>
              <a:t>Extralenticular</a:t>
            </a:r>
            <a:r>
              <a:rPr lang="en-US" altLang="zh-TW" dirty="0">
                <a:solidFill>
                  <a:srgbClr val="FFFF00"/>
                </a:solidFill>
                <a:ea typeface="新細明體" charset="-120"/>
              </a:rPr>
              <a:t> Changes</a:t>
            </a:r>
          </a:p>
          <a:p>
            <a:pPr lvl="1"/>
            <a:r>
              <a:rPr lang="en-US" altLang="zh-TW" dirty="0">
                <a:ea typeface="新細明體" charset="-120"/>
              </a:rPr>
              <a:t>Neuromuscular changes</a:t>
            </a:r>
          </a:p>
          <a:p>
            <a:pPr lvl="1"/>
            <a:r>
              <a:rPr lang="en-US" altLang="zh-TW" dirty="0" err="1">
                <a:ea typeface="新細明體" charset="-120"/>
              </a:rPr>
              <a:t>Ciliary</a:t>
            </a:r>
            <a:r>
              <a:rPr lang="en-US" altLang="zh-TW" dirty="0">
                <a:ea typeface="新細明體" charset="-120"/>
              </a:rPr>
              <a:t> muscle changes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5943600" y="6346825"/>
            <a:ext cx="2998788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TW" sz="1600" b="1">
                <a:solidFill>
                  <a:schemeClr val="accent1"/>
                </a:solidFill>
                <a:latin typeface="Tahoma" pitchFamily="34" charset="0"/>
                <a:ea typeface="新細明體" charset="-120"/>
              </a:rPr>
              <a:t>Glasser, A et al   RSIG 1997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851648" cy="914392"/>
          </a:xfrm>
        </p:spPr>
        <p:txBody>
          <a:bodyPr/>
          <a:lstStyle/>
          <a:p>
            <a:pPr algn="ctr"/>
            <a:r>
              <a:rPr lang="en-US" altLang="zh-TW" dirty="0" err="1" smtClean="0">
                <a:solidFill>
                  <a:srgbClr val="FFC000"/>
                </a:solidFill>
              </a:rPr>
              <a:t>Experience:INTRACOR</a:t>
            </a:r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71538" y="1214422"/>
            <a:ext cx="7215238" cy="4929222"/>
          </a:xfrm>
        </p:spPr>
        <p:txBody>
          <a:bodyPr/>
          <a:lstStyle/>
          <a:p>
            <a:pPr algn="l"/>
            <a:r>
              <a:rPr lang="en-US" altLang="zh-TW" dirty="0" smtClean="0">
                <a:latin typeface="+mj-lt"/>
              </a:rPr>
              <a:t>‧</a:t>
            </a:r>
            <a:r>
              <a:rPr lang="en-US" altLang="zh-TW" dirty="0" smtClean="0">
                <a:solidFill>
                  <a:srgbClr val="FFFF00"/>
                </a:solidFill>
                <a:latin typeface="+mj-lt"/>
              </a:rPr>
              <a:t>Two to five lines of near visual acuity gain</a:t>
            </a:r>
          </a:p>
          <a:p>
            <a:pPr algn="l"/>
            <a:r>
              <a:rPr lang="en-US" altLang="zh-TW" dirty="0" smtClean="0">
                <a:latin typeface="+mj-lt"/>
              </a:rPr>
              <a:t>‧ Only 30% without reading glasses</a:t>
            </a:r>
          </a:p>
          <a:p>
            <a:pPr algn="l"/>
            <a:r>
              <a:rPr lang="en-US" altLang="zh-TW" dirty="0" smtClean="0">
                <a:latin typeface="+mj-lt"/>
              </a:rPr>
              <a:t>‧ loss of contrast sensitivity </a:t>
            </a:r>
          </a:p>
          <a:p>
            <a:pPr algn="l"/>
            <a:r>
              <a:rPr lang="en-US" altLang="zh-TW" dirty="0" smtClean="0">
                <a:latin typeface="+mj-lt"/>
              </a:rPr>
              <a:t>‧No severe side effects</a:t>
            </a:r>
          </a:p>
          <a:p>
            <a:pPr algn="l"/>
            <a:r>
              <a:rPr lang="en-US" altLang="zh-TW" dirty="0" smtClean="0">
                <a:latin typeface="+mj-lt"/>
              </a:rPr>
              <a:t>‧Limited retreatment possibilities</a:t>
            </a:r>
          </a:p>
          <a:p>
            <a:pPr algn="l"/>
            <a:r>
              <a:rPr lang="en-US" altLang="zh-TW" dirty="0" smtClean="0">
                <a:latin typeface="+mj-lt"/>
              </a:rPr>
              <a:t>‧Fast and painless postoperative recovery time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643998" cy="114298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zh-TW" sz="3200" dirty="0" smtClean="0"/>
              <a:t>ADVERSE EFFECTS and COMPLICATIONS</a:t>
            </a:r>
            <a:endParaRPr lang="zh-TW" altLang="en-US" sz="3200" dirty="0" smtClean="0"/>
          </a:p>
        </p:txBody>
      </p:sp>
      <p:pic>
        <p:nvPicPr>
          <p:cNvPr id="20483" name="內容版面配置區 3" descr="16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4942" y="4010025"/>
            <a:ext cx="3786187" cy="2847975"/>
          </a:xfrm>
        </p:spPr>
      </p:pic>
      <p:sp>
        <p:nvSpPr>
          <p:cNvPr id="4" name="內容版面配置區 2"/>
          <p:cNvSpPr txBox="1">
            <a:spLocks/>
          </p:cNvSpPr>
          <p:nvPr/>
        </p:nvSpPr>
        <p:spPr bwMode="auto">
          <a:xfrm>
            <a:off x="457200" y="1428736"/>
            <a:ext cx="82296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Haze at the concentric cuts 10% (1eye)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Glare and halos at night 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(like multifocal IOL’ s): 50%  (5</a:t>
            </a:r>
            <a:r>
              <a:rPr kumimoji="0" lang="en-US" altLang="zh-TW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eyes),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Decentration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of the treatment zone,</a:t>
            </a:r>
            <a:r>
              <a:rPr kumimoji="0" lang="en-US" altLang="zh-TW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10% (1 eye)</a:t>
            </a:r>
            <a:endParaRPr kumimoji="0" lang="en-US" altLang="zh-TW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Loss of  UCDVA 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because of myopic shift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Loss of  BCVA 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Depending on corneal features( flat or very steep cornea, shallow Anterior chamber depth, </a:t>
            </a:r>
            <a:r>
              <a:rPr kumimoji="0" lang="en-US" altLang="zh-TW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postive</a:t>
            </a: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Q value).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en-US" altLang="zh-TW" noProof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70%  still with the glass 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altLang="zh-TW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Limited retreatment</a:t>
            </a:r>
            <a:r>
              <a:rPr kumimoji="0" lang="en-US" altLang="zh-TW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possibility </a:t>
            </a:r>
            <a:endParaRPr kumimoji="0" lang="en-US" altLang="zh-TW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zh-TW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CN" sz="2400" dirty="0" smtClean="0"/>
              <a:t>Conductive </a:t>
            </a:r>
            <a:r>
              <a:rPr lang="en-US" altLang="zh-CN" sz="2400" dirty="0" err="1" smtClean="0"/>
              <a:t>keratoplasty</a:t>
            </a:r>
            <a:r>
              <a:rPr lang="en-US" altLang="zh-CN" sz="2400" dirty="0" smtClean="0"/>
              <a:t> 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>
                <a:solidFill>
                  <a:srgbClr val="FFFF00"/>
                </a:solidFill>
              </a:rPr>
              <a:t>Re-</a:t>
            </a:r>
            <a:r>
              <a:rPr lang="en-US" altLang="zh-TW" dirty="0" err="1" smtClean="0">
                <a:solidFill>
                  <a:srgbClr val="FFFF00"/>
                </a:solidFill>
              </a:rPr>
              <a:t>cor</a:t>
            </a:r>
            <a:endParaRPr lang="en-US" altLang="zh-TW" dirty="0" smtClean="0">
              <a:solidFill>
                <a:srgbClr val="FFFF00"/>
              </a:solidFill>
            </a:endParaRPr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 smtClean="0"/>
              <a:t>THE SECOND TREATMENT CONCEPT:</a:t>
            </a:r>
            <a:br>
              <a:rPr lang="en-US" altLang="zh-TW" dirty="0" smtClean="0"/>
            </a:br>
            <a:r>
              <a:rPr lang="en-US" altLang="zh-TW" dirty="0" smtClean="0"/>
              <a:t>THE RE-COR PROTOCOL</a:t>
            </a:r>
            <a:endParaRPr lang="zh-TW" altLang="en-US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150019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altLang="zh-TW" dirty="0" smtClean="0"/>
              <a:t>Based on the central corneal striction</a:t>
            </a:r>
          </a:p>
          <a:p>
            <a:pPr algn="ctr">
              <a:buNone/>
            </a:pPr>
            <a:endParaRPr lang="en-US" altLang="zh-TW" dirty="0" smtClean="0"/>
          </a:p>
          <a:p>
            <a:pPr algn="ctr">
              <a:buNone/>
            </a:pPr>
            <a:r>
              <a:rPr lang="en-US" altLang="zh-TW" dirty="0" smtClean="0"/>
              <a:t>The under-correction seems to be an </a:t>
            </a:r>
            <a:r>
              <a:rPr lang="en-US" altLang="zh-TW" dirty="0" smtClean="0">
                <a:solidFill>
                  <a:srgbClr val="FFFF00"/>
                </a:solidFill>
              </a:rPr>
              <a:t>insufficient striction</a:t>
            </a:r>
          </a:p>
          <a:p>
            <a:pPr algn="ctr">
              <a:buNone/>
            </a:pPr>
            <a:r>
              <a:rPr lang="en-US" altLang="zh-TW" dirty="0" smtClean="0"/>
              <a:t>Which needs to be supplemented by a new identical procedure</a:t>
            </a:r>
          </a:p>
          <a:p>
            <a:pPr algn="ctr">
              <a:buNone/>
            </a:pPr>
            <a:endParaRPr lang="en-US" altLang="zh-TW" dirty="0" smtClean="0"/>
          </a:p>
          <a:p>
            <a:pPr algn="ctr">
              <a:buNone/>
            </a:pPr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214686"/>
            <a:ext cx="821537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SECOND  TREATMENT  TECHNIQUE</a:t>
            </a:r>
            <a:endParaRPr lang="zh-TW" altLang="en-US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142844" y="1285860"/>
            <a:ext cx="8715436" cy="185738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en-US" altLang="zh-TW" sz="2400" dirty="0" smtClean="0"/>
          </a:p>
          <a:p>
            <a:pPr algn="ctr">
              <a:buNone/>
            </a:pPr>
            <a:r>
              <a:rPr lang="en-US" altLang="zh-TW" sz="2400" dirty="0" smtClean="0"/>
              <a:t>The incisions must be as close as possible to the first incisions</a:t>
            </a:r>
          </a:p>
          <a:p>
            <a:pPr algn="ctr">
              <a:buNone/>
            </a:pPr>
            <a:r>
              <a:rPr lang="en-US" altLang="zh-TW" sz="2400" dirty="0" smtClean="0"/>
              <a:t>Same diameter,</a:t>
            </a:r>
          </a:p>
          <a:p>
            <a:pPr algn="ctr">
              <a:buNone/>
            </a:pPr>
            <a:r>
              <a:rPr lang="en-US" altLang="zh-TW" sz="2400" dirty="0" smtClean="0"/>
              <a:t>Same centering,</a:t>
            </a:r>
          </a:p>
          <a:p>
            <a:pPr algn="ctr">
              <a:buNone/>
            </a:pPr>
            <a:r>
              <a:rPr lang="en-US" altLang="zh-TW" sz="2400" dirty="0" smtClean="0"/>
              <a:t>Because…</a:t>
            </a:r>
            <a:endParaRPr lang="zh-TW" altLang="en-US" sz="24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357562"/>
            <a:ext cx="6143668" cy="290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RE-COR POST-OPERATIVE CONTROL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1214446"/>
          </a:xfrm>
        </p:spPr>
        <p:txBody>
          <a:bodyPr/>
          <a:lstStyle/>
          <a:p>
            <a:r>
              <a:rPr lang="en-US" altLang="zh-TW" dirty="0" smtClean="0"/>
              <a:t>The biomicroscopic exam</a:t>
            </a:r>
          </a:p>
          <a:p>
            <a:pPr marL="273050" indent="0"/>
            <a:r>
              <a:rPr lang="en-US" altLang="zh-TW" dirty="0" smtClean="0"/>
              <a:t>Finds congruent incisions…or variable ones</a:t>
            </a:r>
            <a:endParaRPr lang="zh-TW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643182"/>
            <a:ext cx="76390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14283" y="1061755"/>
          <a:ext cx="8786873" cy="5707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151"/>
                <a:gridCol w="653774"/>
                <a:gridCol w="682727"/>
                <a:gridCol w="559444"/>
                <a:gridCol w="719152"/>
                <a:gridCol w="588397"/>
                <a:gridCol w="784530"/>
                <a:gridCol w="784530"/>
                <a:gridCol w="719152"/>
                <a:gridCol w="719152"/>
                <a:gridCol w="849906"/>
                <a:gridCol w="784530"/>
                <a:gridCol w="222428"/>
              </a:tblGrid>
              <a:tr h="1510471"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PATIENTN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SPHERE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CYL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ADD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 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RETREATT</a:t>
                      </a:r>
                    </a:p>
                    <a:p>
                      <a:r>
                        <a:rPr lang="en-US" altLang="zh-TW" sz="900" dirty="0" smtClean="0"/>
                        <a:t>J+?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 smtClean="0"/>
                    </a:p>
                    <a:p>
                      <a:endParaRPr lang="zh-TW" altLang="en-US" sz="900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J1.5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J5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J3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385255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604188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>
                <a:solidFill>
                  <a:srgbClr val="FFFF00"/>
                </a:solidFill>
              </a:rPr>
              <a:t>RESULTS OF THE 10 CASES ON THE 198 CASES OF CLV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SURGEONS</a:t>
            </a:r>
            <a:r>
              <a:rPr lang="zh-TW" altLang="en-US" dirty="0" smtClean="0">
                <a:solidFill>
                  <a:srgbClr val="FFFF00"/>
                </a:solidFill>
              </a:rPr>
              <a:t>：</a:t>
            </a:r>
            <a:r>
              <a:rPr lang="en-US" altLang="zh-TW" dirty="0" smtClean="0">
                <a:solidFill>
                  <a:srgbClr val="FFFF00"/>
                </a:solidFill>
              </a:rPr>
              <a:t>C.ALBOU-GANEM,A.DANAN,D.A.LEBUISSON,JF.MONTIN,C.PAGES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643042" y="648866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/>
              <a:t>Clinique de la vision</a:t>
            </a:r>
            <a:endParaRPr lang="zh-TW" altLang="en-US" b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-540568" y="1124744"/>
          <a:ext cx="10081120" cy="5040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931"/>
                <a:gridCol w="709938"/>
                <a:gridCol w="741378"/>
                <a:gridCol w="607504"/>
                <a:gridCol w="780932"/>
                <a:gridCol w="638944"/>
                <a:gridCol w="851926"/>
                <a:gridCol w="851926"/>
                <a:gridCol w="780932"/>
                <a:gridCol w="780932"/>
                <a:gridCol w="922919"/>
                <a:gridCol w="851926"/>
                <a:gridCol w="780932"/>
              </a:tblGrid>
              <a:tr h="790206"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PATIENTN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SPHERE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CYL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ADD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 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RETREATT</a:t>
                      </a:r>
                    </a:p>
                    <a:p>
                      <a:r>
                        <a:rPr lang="en-US" altLang="zh-TW" sz="900" dirty="0" smtClean="0"/>
                        <a:t>J+?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 smtClean="0"/>
                    </a:p>
                    <a:p>
                      <a:endParaRPr lang="zh-TW" altLang="en-US" sz="900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J1.5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J5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J3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42503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>
                <a:solidFill>
                  <a:srgbClr val="FFFF00"/>
                </a:solidFill>
              </a:rPr>
              <a:t>RESULTS OF THE 10 CASES ON THE 198 CASES OF CLV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SURGEONS</a:t>
            </a:r>
            <a:r>
              <a:rPr lang="zh-TW" altLang="en-US" dirty="0" smtClean="0">
                <a:solidFill>
                  <a:srgbClr val="FFFF00"/>
                </a:solidFill>
              </a:rPr>
              <a:t>：</a:t>
            </a:r>
            <a:r>
              <a:rPr lang="en-US" altLang="zh-TW" dirty="0" smtClean="0">
                <a:solidFill>
                  <a:srgbClr val="FFFF00"/>
                </a:solidFill>
              </a:rPr>
              <a:t>C.ALBOU-GANEM,A.DANAN,D.A.LEBUISSON,JF.MONTIN,C.PAGES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331640" y="638132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>
                <a:solidFill>
                  <a:srgbClr val="FFFF00"/>
                </a:solidFill>
              </a:rPr>
              <a:t>Clinique de la vision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" y="500042"/>
          <a:ext cx="9143995" cy="6157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8337"/>
                <a:gridCol w="643942"/>
                <a:gridCol w="672461"/>
                <a:gridCol w="551032"/>
                <a:gridCol w="708338"/>
                <a:gridCol w="579548"/>
                <a:gridCol w="772732"/>
                <a:gridCol w="772732"/>
                <a:gridCol w="708338"/>
                <a:gridCol w="708338"/>
                <a:gridCol w="837127"/>
                <a:gridCol w="772732"/>
                <a:gridCol w="708338"/>
              </a:tblGrid>
              <a:tr h="744042"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PATIENTN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SPHERE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CYL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ADD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 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PRE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RETREATT</a:t>
                      </a:r>
                    </a:p>
                    <a:p>
                      <a:r>
                        <a:rPr lang="en-US" altLang="zh-TW" sz="900" dirty="0" smtClean="0"/>
                        <a:t>J+?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D UCVA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NEAR</a:t>
                      </a:r>
                    </a:p>
                    <a:p>
                      <a:r>
                        <a:rPr lang="en-US" altLang="zh-TW" sz="900" dirty="0" smtClean="0"/>
                        <a:t>UCVA</a:t>
                      </a:r>
                    </a:p>
                    <a:p>
                      <a:r>
                        <a:rPr lang="en-US" altLang="zh-TW" sz="900" dirty="0" smtClean="0"/>
                        <a:t>POST OP</a:t>
                      </a:r>
                    </a:p>
                    <a:p>
                      <a:r>
                        <a:rPr lang="en-US" altLang="zh-TW" sz="900" dirty="0" smtClean="0"/>
                        <a:t>RETREATT</a:t>
                      </a:r>
                      <a:endParaRPr lang="zh-TW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900" dirty="0" smtClean="0"/>
                        <a:t>SATISTS</a:t>
                      </a:r>
                    </a:p>
                    <a:p>
                      <a:r>
                        <a:rPr lang="en-US" altLang="zh-TW" sz="900" dirty="0" smtClean="0"/>
                        <a:t>1</a:t>
                      </a:r>
                      <a:r>
                        <a:rPr lang="el-GR" altLang="zh-TW" sz="900" dirty="0" smtClean="0"/>
                        <a:t>δ</a:t>
                      </a:r>
                      <a:r>
                        <a:rPr lang="en-US" altLang="zh-TW" sz="900" dirty="0" smtClean="0"/>
                        <a:t>5</a:t>
                      </a:r>
                      <a:endParaRPr lang="zh-TW" altLang="en-US" sz="900" dirty="0" smtClean="0"/>
                    </a:p>
                    <a:p>
                      <a:endParaRPr lang="zh-TW" altLang="en-US" sz="900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J1.5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50137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50137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J10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  <a:tr h="350137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J5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J3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-0.25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J6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J2F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</a:t>
                      </a:r>
                      <a:endParaRPr lang="zh-TW" altLang="en-US" dirty="0"/>
                    </a:p>
                  </a:txBody>
                  <a:tcPr/>
                </a:tc>
              </a:tr>
              <a:tr h="612741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2.25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0000"/>
                          </a:solidFill>
                        </a:rPr>
                        <a:t>J8</a:t>
                      </a:r>
                      <a:endParaRPr lang="zh-TW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rgbClr val="FF3300"/>
                          </a:solidFill>
                        </a:rPr>
                        <a:t>J4</a:t>
                      </a:r>
                      <a:endParaRPr lang="zh-TW" altLang="en-US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J2</a:t>
                      </a:r>
                      <a:endParaRPr lang="zh-TW" altLang="en-US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5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>
                <a:solidFill>
                  <a:srgbClr val="FFFF00"/>
                </a:solidFill>
              </a:rPr>
              <a:t>RESULTS OF THE 10 CASES ON THE 198 CASES OF CLV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SURGEONS</a:t>
            </a:r>
            <a:r>
              <a:rPr lang="zh-TW" altLang="en-US" dirty="0" smtClean="0">
                <a:solidFill>
                  <a:srgbClr val="FFFF00"/>
                </a:solidFill>
              </a:rPr>
              <a:t>：</a:t>
            </a:r>
            <a:r>
              <a:rPr lang="en-US" altLang="zh-TW" dirty="0" smtClean="0">
                <a:solidFill>
                  <a:srgbClr val="FFFF00"/>
                </a:solidFill>
              </a:rPr>
              <a:t>C.ALBOU-GANEM,A.DANAN,D.A.LEBUISSON,JF.MONTIN,C.PAGES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331640" y="638132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/>
              <a:t>Clinique de la vision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RESULTS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40624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NEAR</a:t>
            </a:r>
            <a:r>
              <a:rPr lang="zh-TW" altLang="en-US" dirty="0" smtClean="0"/>
              <a:t> </a:t>
            </a:r>
            <a:r>
              <a:rPr lang="en-US" altLang="zh-TW" dirty="0" smtClean="0"/>
              <a:t>AVRAGE</a:t>
            </a:r>
            <a:r>
              <a:rPr lang="zh-TW" altLang="en-US" dirty="0" smtClean="0"/>
              <a:t> </a:t>
            </a:r>
            <a:r>
              <a:rPr lang="en-US" altLang="zh-TW" dirty="0" smtClean="0"/>
              <a:t>U.C.V.A.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 marL="514350" indent="-514350">
              <a:buFont typeface="+mj-lt"/>
              <a:buAutoNum type="arabicParenR"/>
            </a:pPr>
            <a:r>
              <a:rPr lang="en-US" altLang="zh-TW" dirty="0" smtClean="0"/>
              <a:t>Pre-op………………………………………………..…..J8.6</a:t>
            </a:r>
          </a:p>
          <a:p>
            <a:pPr marL="514350" indent="-514350">
              <a:buFont typeface="+mj-lt"/>
              <a:buAutoNum type="arabicParenR"/>
            </a:pPr>
            <a:r>
              <a:rPr lang="en-US" altLang="zh-TW" dirty="0" smtClean="0"/>
              <a:t>Post-op 1</a:t>
            </a:r>
            <a:r>
              <a:rPr lang="en-US" altLang="zh-TW" baseline="30000" dirty="0" smtClean="0"/>
              <a:t>st</a:t>
            </a:r>
            <a:r>
              <a:rPr lang="en-US" altLang="zh-TW" dirty="0" smtClean="0"/>
              <a:t> Procedure………………………………J5.8</a:t>
            </a:r>
          </a:p>
          <a:p>
            <a:pPr marL="514350" indent="-514350">
              <a:buFont typeface="+mj-lt"/>
              <a:buAutoNum type="arabicParenR"/>
            </a:pPr>
            <a:r>
              <a:rPr lang="en-US" altLang="zh-TW" dirty="0" smtClean="0"/>
              <a:t>Post-op 2</a:t>
            </a:r>
            <a:r>
              <a:rPr lang="en-US" altLang="zh-TW" baseline="30000" dirty="0" smtClean="0"/>
              <a:t>nd</a:t>
            </a:r>
            <a:r>
              <a:rPr lang="en-US" altLang="zh-TW" dirty="0" smtClean="0"/>
              <a:t> Procedure…………………………….J2.5 </a:t>
            </a:r>
          </a:p>
          <a:p>
            <a:pPr>
              <a:buNone/>
            </a:pPr>
            <a:endParaRPr lang="en-US" altLang="zh-TW" dirty="0" smtClean="0"/>
          </a:p>
          <a:p>
            <a:r>
              <a:rPr lang="en-US" altLang="zh-TW" dirty="0" smtClean="0"/>
              <a:t>SUMMARY</a:t>
            </a:r>
          </a:p>
          <a:p>
            <a:r>
              <a:rPr lang="en-US" altLang="zh-TW" sz="2800" dirty="0" smtClean="0"/>
              <a:t>The Re-COR protocol improves the results in all cases</a:t>
            </a:r>
          </a:p>
          <a:p>
            <a:r>
              <a:rPr lang="en-US" altLang="zh-TW" sz="2800" dirty="0" smtClean="0"/>
              <a:t>The Re-COR protocol improves the success rate of </a:t>
            </a:r>
            <a:r>
              <a:rPr lang="en-US" altLang="zh-TW" sz="2800" dirty="0" err="1" smtClean="0"/>
              <a:t>IntraCOR</a:t>
            </a:r>
            <a:endParaRPr lang="en-US" altLang="zh-TW" sz="2800" dirty="0" smtClean="0"/>
          </a:p>
          <a:p>
            <a:r>
              <a:rPr lang="en-US" altLang="zh-TW" sz="2800" dirty="0" smtClean="0"/>
              <a:t>The Re-COR possibility must be presented to the </a:t>
            </a:r>
            <a:r>
              <a:rPr lang="en-US" altLang="zh-TW" sz="2800" dirty="0" err="1" smtClean="0"/>
              <a:t>IntraCOR</a:t>
            </a:r>
            <a:r>
              <a:rPr lang="en-US" altLang="zh-TW" sz="2800" dirty="0" smtClean="0"/>
              <a:t> patients</a:t>
            </a:r>
            <a:endParaRPr lang="zh-TW" altLang="en-US" sz="2800" dirty="0" smtClean="0"/>
          </a:p>
          <a:p>
            <a:pPr marL="514350" indent="-514350">
              <a:buNone/>
            </a:pPr>
            <a:endParaRPr lang="en-US" altLang="zh-TW" dirty="0" smtClean="0"/>
          </a:p>
          <a:p>
            <a:pPr marL="514350" indent="-514350">
              <a:buNone/>
            </a:pPr>
            <a:r>
              <a:rPr lang="zh-TW" altLang="en-US" dirty="0" smtClean="0"/>
              <a:t>　</a:t>
            </a:r>
            <a:endParaRPr lang="zh-TW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5058" name="Picture 2" descr="C:\Users\Chao Kai\Desktop\Presbyopia Slites preparation\DSC09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876"/>
            <a:ext cx="4214842" cy="3161132"/>
          </a:xfrm>
          <a:prstGeom prst="rect">
            <a:avLst/>
          </a:prstGeom>
          <a:noFill/>
        </p:spPr>
      </p:pic>
      <p:pic>
        <p:nvPicPr>
          <p:cNvPr id="6" name="Picture 2" descr="C:\Users\Chao Kai\Desktop\Presbyopia Slites preparation\DSC09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233341" cy="3175006"/>
          </a:xfrm>
          <a:prstGeom prst="rect">
            <a:avLst/>
          </a:prstGeom>
          <a:noFill/>
        </p:spPr>
      </p:pic>
      <p:pic>
        <p:nvPicPr>
          <p:cNvPr id="7" name="內容版面配置區 3" descr="18-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3643314"/>
            <a:ext cx="4316222" cy="3214686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66"/>
            <a:ext cx="44996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PresbyLASIK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>
                <a:solidFill>
                  <a:schemeClr val="bg2"/>
                </a:solidFill>
              </a:rPr>
              <a:t>Corneal Inlay</a:t>
            </a:r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Intracor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714380"/>
          </a:xfrm>
        </p:spPr>
        <p:txBody>
          <a:bodyPr/>
          <a:lstStyle/>
          <a:p>
            <a:r>
              <a:rPr lang="en-US" altLang="zh-TW" dirty="0" smtClean="0">
                <a:latin typeface="+mj-ea"/>
              </a:rPr>
              <a:t>SUPRACOR</a:t>
            </a:r>
            <a:endParaRPr lang="zh-TW" altLang="en-US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428736"/>
            <a:ext cx="4972056" cy="4389120"/>
          </a:xfrm>
        </p:spPr>
        <p:txBody>
          <a:bodyPr/>
          <a:lstStyle/>
          <a:p>
            <a:r>
              <a:rPr lang="en-US" altLang="zh-TW" dirty="0" smtClean="0">
                <a:latin typeface="+mj-ea"/>
                <a:ea typeface="+mj-ea"/>
              </a:rPr>
              <a:t>New </a:t>
            </a:r>
            <a:r>
              <a:rPr lang="en-US" altLang="zh-TW" dirty="0" err="1" smtClean="0">
                <a:latin typeface="+mj-ea"/>
                <a:ea typeface="+mj-ea"/>
              </a:rPr>
              <a:t>excimer</a:t>
            </a:r>
            <a:r>
              <a:rPr lang="en-US" altLang="zh-TW" dirty="0" smtClean="0">
                <a:latin typeface="+mj-ea"/>
                <a:ea typeface="+mj-ea"/>
              </a:rPr>
              <a:t> based </a:t>
            </a:r>
            <a:r>
              <a:rPr lang="en-US" altLang="zh-TW" dirty="0" err="1" smtClean="0">
                <a:latin typeface="+mj-ea"/>
                <a:ea typeface="+mj-ea"/>
              </a:rPr>
              <a:t>algoritm</a:t>
            </a:r>
            <a:r>
              <a:rPr lang="en-US" altLang="zh-TW" dirty="0" smtClean="0">
                <a:latin typeface="+mj-ea"/>
                <a:ea typeface="+mj-ea"/>
              </a:rPr>
              <a:t> </a:t>
            </a:r>
            <a:r>
              <a:rPr lang="en-US" altLang="zh-TW" dirty="0" err="1" smtClean="0">
                <a:latin typeface="+mj-ea"/>
                <a:ea typeface="+mj-ea"/>
              </a:rPr>
              <a:t>presbyopia</a:t>
            </a:r>
            <a:r>
              <a:rPr lang="en-US" altLang="zh-TW" dirty="0" smtClean="0">
                <a:latin typeface="+mj-ea"/>
                <a:ea typeface="+mj-ea"/>
              </a:rPr>
              <a:t> 217p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Based on </a:t>
            </a:r>
            <a:r>
              <a:rPr lang="en-US" altLang="zh-TW" dirty="0" err="1" smtClean="0">
                <a:latin typeface="+mj-ea"/>
                <a:ea typeface="+mj-ea"/>
              </a:rPr>
              <a:t>learnings</a:t>
            </a:r>
            <a:r>
              <a:rPr lang="en-US" altLang="zh-TW" dirty="0" smtClean="0">
                <a:latin typeface="+mj-ea"/>
                <a:ea typeface="+mj-ea"/>
              </a:rPr>
              <a:t> with </a:t>
            </a:r>
            <a:r>
              <a:rPr lang="en-US" altLang="zh-TW" dirty="0" err="1" smtClean="0">
                <a:latin typeface="+mj-ea"/>
                <a:ea typeface="+mj-ea"/>
              </a:rPr>
              <a:t>Intracor</a:t>
            </a:r>
            <a:r>
              <a:rPr lang="en-US" altLang="zh-TW" dirty="0" smtClean="0">
                <a:latin typeface="+mj-ea"/>
                <a:ea typeface="+mj-ea"/>
              </a:rPr>
              <a:t> profiles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Bilateral </a:t>
            </a:r>
            <a:r>
              <a:rPr lang="en-US" altLang="zh-TW" dirty="0" err="1" smtClean="0">
                <a:latin typeface="+mj-ea"/>
                <a:ea typeface="+mj-ea"/>
              </a:rPr>
              <a:t>symetric</a:t>
            </a:r>
            <a:r>
              <a:rPr lang="en-US" altLang="zh-TW" dirty="0" smtClean="0">
                <a:latin typeface="+mj-ea"/>
                <a:ea typeface="+mj-ea"/>
              </a:rPr>
              <a:t> treatment without </a:t>
            </a:r>
            <a:r>
              <a:rPr lang="en-US" altLang="zh-TW" dirty="0" err="1" smtClean="0">
                <a:latin typeface="+mj-ea"/>
                <a:ea typeface="+mj-ea"/>
              </a:rPr>
              <a:t>monovision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en-US" altLang="zh-TW" dirty="0" smtClean="0">
                <a:latin typeface="+mj-ea"/>
                <a:ea typeface="+mj-ea"/>
              </a:rPr>
              <a:t>Control of induced aberration pupil region </a:t>
            </a:r>
          </a:p>
          <a:p>
            <a:r>
              <a:rPr lang="en-US" altLang="zh-TW" dirty="0" err="1" smtClean="0">
                <a:latin typeface="+mj-ea"/>
                <a:ea typeface="+mj-ea"/>
              </a:rPr>
              <a:t>Myopes</a:t>
            </a:r>
            <a:r>
              <a:rPr lang="en-US" altLang="zh-TW" dirty="0" smtClean="0">
                <a:latin typeface="+mj-ea"/>
                <a:ea typeface="+mj-ea"/>
              </a:rPr>
              <a:t>, </a:t>
            </a:r>
            <a:r>
              <a:rPr lang="en-US" altLang="zh-TW" dirty="0" err="1" smtClean="0">
                <a:latin typeface="+mj-ea"/>
                <a:ea typeface="+mj-ea"/>
              </a:rPr>
              <a:t>hyperopes</a:t>
            </a:r>
            <a:r>
              <a:rPr lang="en-US" altLang="zh-TW" dirty="0" smtClean="0">
                <a:latin typeface="+mj-ea"/>
                <a:ea typeface="+mj-ea"/>
              </a:rPr>
              <a:t>, </a:t>
            </a:r>
            <a:r>
              <a:rPr lang="en-US" altLang="zh-TW" dirty="0" err="1" smtClean="0">
                <a:latin typeface="+mj-ea"/>
                <a:ea typeface="+mj-ea"/>
              </a:rPr>
              <a:t>emmetropes</a:t>
            </a:r>
            <a:r>
              <a:rPr lang="en-US" altLang="zh-TW" dirty="0" smtClean="0">
                <a:latin typeface="+mj-ea"/>
                <a:ea typeface="+mj-ea"/>
              </a:rPr>
              <a:t> and post Lasik.</a:t>
            </a:r>
          </a:p>
          <a:p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215862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86256"/>
            <a:ext cx="3857652" cy="237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iskstation\檔案資料庫\_張醫師交辦\轉檔工作\新增資料夾 (3)14雪莉+ALAN\DSC08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771516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+mj-ea"/>
              </a:rPr>
              <a:t>SUPRACOR CE STUDY</a:t>
            </a:r>
            <a:endParaRPr lang="zh-TW" altLang="en-US" dirty="0">
              <a:latin typeface="+mj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33400" y="4286256"/>
            <a:ext cx="7854696" cy="2000264"/>
          </a:xfrm>
        </p:spPr>
        <p:txBody>
          <a:bodyPr>
            <a:noAutofit/>
          </a:bodyPr>
          <a:lstStyle/>
          <a:p>
            <a:r>
              <a:rPr lang="en-US" altLang="zh-TW" sz="2400" dirty="0" smtClean="0">
                <a:latin typeface="+mj-ea"/>
                <a:ea typeface="+mj-ea"/>
              </a:rPr>
              <a:t>Dominique PIETRINI,MD</a:t>
            </a:r>
          </a:p>
          <a:p>
            <a:r>
              <a:rPr lang="en-US" altLang="zh-TW" sz="2400" dirty="0" smtClean="0">
                <a:latin typeface="+mj-ea"/>
                <a:ea typeface="+mj-ea"/>
              </a:rPr>
              <a:t>Tony GUEDJ,OD,ORTH</a:t>
            </a:r>
          </a:p>
          <a:p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en-US" altLang="zh-TW" sz="2400" dirty="0" smtClean="0">
                <a:latin typeface="+mj-ea"/>
                <a:ea typeface="+mj-ea"/>
              </a:rPr>
              <a:t>Clinique de la Vision , </a:t>
            </a:r>
            <a:r>
              <a:rPr lang="en-US" altLang="zh-TW" sz="2400" dirty="0" smtClean="0">
                <a:solidFill>
                  <a:srgbClr val="FFFF00"/>
                </a:solidFill>
                <a:latin typeface="+mj-ea"/>
                <a:ea typeface="+mj-ea"/>
              </a:rPr>
              <a:t>Paris.</a:t>
            </a:r>
          </a:p>
          <a:p>
            <a:r>
              <a:rPr lang="en-US" altLang="zh-TW" sz="2400" dirty="0" smtClean="0">
                <a:latin typeface="+mj-ea"/>
                <a:ea typeface="+mj-ea"/>
              </a:rPr>
              <a:t>dpietrini@club.fr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533400" y="2857496"/>
            <a:ext cx="7851648" cy="77151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6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1 year European Results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4800" b="1" dirty="0" smtClean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ea"/>
                <a:ea typeface="+mj-ea"/>
                <a:cs typeface="+mj-cs"/>
              </a:rPr>
              <a:t>Personal Experience since launch</a:t>
            </a:r>
            <a:endParaRPr kumimoji="0" lang="zh-TW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+mj-ea"/>
              </a:rPr>
              <a:t>Patient Feedback</a:t>
            </a:r>
            <a:endParaRPr lang="zh-TW" altLang="en-US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428736"/>
            <a:ext cx="8858280" cy="4389120"/>
          </a:xfrm>
        </p:spPr>
        <p:txBody>
          <a:bodyPr/>
          <a:lstStyle/>
          <a:p>
            <a:r>
              <a:rPr lang="en-US" altLang="zh-TW" dirty="0" smtClean="0">
                <a:latin typeface="+mj-lt"/>
                <a:ea typeface="微軟正黑體" pitchFamily="34" charset="-120"/>
              </a:rPr>
              <a:t>74% don’t need glasses for car driving night &amp; day </a:t>
            </a:r>
          </a:p>
          <a:p>
            <a:r>
              <a:rPr lang="en-US" altLang="zh-TW" dirty="0" smtClean="0">
                <a:latin typeface="+mj-lt"/>
                <a:ea typeface="微軟正黑體" pitchFamily="34" charset="-120"/>
              </a:rPr>
              <a:t>82% overall vision improvement, night  vision preserved</a:t>
            </a:r>
          </a:p>
          <a:p>
            <a:r>
              <a:rPr lang="en-US" altLang="zh-TW" dirty="0" smtClean="0">
                <a:latin typeface="+mj-lt"/>
                <a:ea typeface="微軟正黑體" pitchFamily="34" charset="-120"/>
              </a:rPr>
              <a:t>96% of patients can read newspaper w/o glasses</a:t>
            </a:r>
          </a:p>
          <a:p>
            <a:r>
              <a:rPr lang="en-US" altLang="zh-TW" dirty="0" smtClean="0">
                <a:solidFill>
                  <a:srgbClr val="FFFF00"/>
                </a:solidFill>
                <a:latin typeface="+mj-lt"/>
                <a:ea typeface="微軟正黑體" pitchFamily="34" charset="-120"/>
              </a:rPr>
              <a:t>96% don’t need glasses for computer</a:t>
            </a:r>
          </a:p>
          <a:p>
            <a:r>
              <a:rPr lang="en-US" altLang="zh-TW" dirty="0" smtClean="0">
                <a:latin typeface="+mj-lt"/>
                <a:ea typeface="微軟正黑體" pitchFamily="34" charset="-120"/>
              </a:rPr>
              <a:t>96% are comfortable without glasses indoors and outdoors</a:t>
            </a:r>
          </a:p>
          <a:p>
            <a:r>
              <a:rPr lang="en-US" altLang="zh-TW" dirty="0" smtClean="0">
                <a:solidFill>
                  <a:srgbClr val="FFFF00"/>
                </a:solidFill>
                <a:latin typeface="+mj-lt"/>
                <a:ea typeface="微軟正黑體" pitchFamily="34" charset="-120"/>
              </a:rPr>
              <a:t>100% live a life without glasses</a:t>
            </a:r>
          </a:p>
          <a:p>
            <a:r>
              <a:rPr lang="en-US" altLang="zh-TW" dirty="0" smtClean="0">
                <a:solidFill>
                  <a:srgbClr val="FFFF00"/>
                </a:solidFill>
                <a:latin typeface="+mj-lt"/>
                <a:ea typeface="微軟正黑體" pitchFamily="34" charset="-120"/>
              </a:rPr>
              <a:t>100% of patients would recommend surgery</a:t>
            </a:r>
          </a:p>
          <a:p>
            <a:r>
              <a:rPr lang="en-US" altLang="zh-TW" dirty="0" smtClean="0">
                <a:latin typeface="+mj-lt"/>
                <a:ea typeface="微軟正黑體" pitchFamily="34" charset="-120"/>
              </a:rPr>
              <a:t>100% would do surgery again</a:t>
            </a:r>
            <a:endParaRPr lang="zh-TW" altLang="en-US" dirty="0">
              <a:latin typeface="+mj-lt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SUPRACOR:</a:t>
            </a:r>
          </a:p>
          <a:p>
            <a:r>
              <a:rPr lang="en-US" altLang="zh-TW" dirty="0" smtClean="0"/>
              <a:t> Binocular </a:t>
            </a:r>
            <a:r>
              <a:rPr lang="en-US" altLang="zh-TW" dirty="0" err="1" smtClean="0"/>
              <a:t>symetric</a:t>
            </a:r>
            <a:r>
              <a:rPr lang="en-US" altLang="zh-TW" dirty="0" smtClean="0"/>
              <a:t> Multi-focal treatment , no </a:t>
            </a:r>
            <a:r>
              <a:rPr lang="en-US" altLang="zh-TW" dirty="0" err="1" smtClean="0"/>
              <a:t>monovision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Really good quality of vision at all distances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Enhancements possible and easy</a:t>
            </a:r>
          </a:p>
          <a:p>
            <a:r>
              <a:rPr lang="en-US" altLang="zh-TW" dirty="0" smtClean="0"/>
              <a:t>Careful management of patient expectations</a:t>
            </a:r>
          </a:p>
          <a:p>
            <a:r>
              <a:rPr lang="en-US" altLang="zh-TW" dirty="0" smtClean="0"/>
              <a:t>    represents 50% of the treatment.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Future promising indications : </a:t>
            </a:r>
            <a:r>
              <a:rPr lang="en-US" altLang="zh-TW" dirty="0" err="1" smtClean="0">
                <a:solidFill>
                  <a:srgbClr val="FFFF00"/>
                </a:solidFill>
              </a:rPr>
              <a:t>myopes</a:t>
            </a:r>
            <a:r>
              <a:rPr lang="en-US" altLang="zh-TW" dirty="0" smtClean="0">
                <a:solidFill>
                  <a:srgbClr val="FFFF00"/>
                </a:solidFill>
              </a:rPr>
              <a:t> , </a:t>
            </a:r>
            <a:r>
              <a:rPr lang="en-US" altLang="zh-TW" dirty="0" err="1" smtClean="0">
                <a:solidFill>
                  <a:srgbClr val="FFFF00"/>
                </a:solidFill>
              </a:rPr>
              <a:t>emmetropes</a:t>
            </a:r>
            <a:r>
              <a:rPr lang="en-US" altLang="zh-TW" dirty="0" smtClean="0">
                <a:solidFill>
                  <a:srgbClr val="FFFF00"/>
                </a:solidFill>
              </a:rPr>
              <a:t>…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PresbyLASIK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>
                <a:solidFill>
                  <a:schemeClr val="bg2"/>
                </a:solidFill>
              </a:rPr>
              <a:t>Corneal Inlay</a:t>
            </a:r>
          </a:p>
          <a:p>
            <a:r>
              <a:rPr lang="en-US" altLang="zh-TW" dirty="0" err="1" smtClean="0">
                <a:solidFill>
                  <a:schemeClr val="bg2"/>
                </a:solidFill>
              </a:rPr>
              <a:t>Intracor</a:t>
            </a:r>
            <a:endParaRPr lang="en-US" altLang="zh-TW" dirty="0" smtClean="0">
              <a:solidFill>
                <a:schemeClr val="bg2"/>
              </a:solidFill>
            </a:endParaRPr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>
                <a:solidFill>
                  <a:srgbClr val="FFFF00"/>
                </a:solidFill>
              </a:rPr>
              <a:t>Monovision</a:t>
            </a:r>
            <a:r>
              <a:rPr lang="en-US" altLang="zh-TW" dirty="0" smtClean="0">
                <a:solidFill>
                  <a:srgbClr val="FFFF00"/>
                </a:solidFill>
              </a:rPr>
              <a:t> with </a:t>
            </a:r>
            <a:r>
              <a:rPr lang="en-US" altLang="zh-TW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Conclusion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914392"/>
          </a:xfrm>
        </p:spPr>
        <p:txBody>
          <a:bodyPr>
            <a:normAutofit/>
          </a:bodyPr>
          <a:lstStyle/>
          <a:p>
            <a:pPr algn="ctr"/>
            <a:r>
              <a:rPr lang="en-US" altLang="zh-TW" sz="4400" dirty="0" smtClean="0">
                <a:solidFill>
                  <a:srgbClr val="FFC000"/>
                </a:solidFill>
              </a:rPr>
              <a:t> </a:t>
            </a:r>
            <a:r>
              <a:rPr lang="en-US" altLang="zh-TW" sz="4400" dirty="0" smtClean="0">
                <a:solidFill>
                  <a:srgbClr val="FFFF00"/>
                </a:solidFill>
              </a:rPr>
              <a:t>Modified  </a:t>
            </a:r>
            <a:r>
              <a:rPr lang="en-US" altLang="zh-TW" sz="4400" dirty="0" err="1" smtClean="0">
                <a:solidFill>
                  <a:srgbClr val="FFFF00"/>
                </a:solidFill>
              </a:rPr>
              <a:t>Monovision</a:t>
            </a:r>
            <a:r>
              <a:rPr lang="en-US" altLang="zh-TW" sz="4400" dirty="0" smtClean="0">
                <a:solidFill>
                  <a:srgbClr val="FFFF00"/>
                </a:solidFill>
              </a:rPr>
              <a:t> INTRACOR</a:t>
            </a:r>
            <a:endParaRPr lang="zh-TW" altLang="en-US" sz="4400" dirty="0">
              <a:solidFill>
                <a:srgbClr val="FFFF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8596" y="1643050"/>
            <a:ext cx="8501090" cy="4929222"/>
          </a:xfrm>
        </p:spPr>
        <p:txBody>
          <a:bodyPr/>
          <a:lstStyle/>
          <a:p>
            <a:pPr algn="l"/>
            <a:r>
              <a:rPr lang="en-US" altLang="zh-TW" dirty="0" smtClean="0">
                <a:latin typeface="+mj-lt"/>
              </a:rPr>
              <a:t>‧Modified INTRACOR pattern stable and effective </a:t>
            </a:r>
            <a:endParaRPr lang="en-US" altLang="zh-TW" dirty="0" smtClean="0">
              <a:solidFill>
                <a:srgbClr val="FF0000"/>
              </a:solidFill>
              <a:latin typeface="+mj-lt"/>
            </a:endParaRPr>
          </a:p>
          <a:p>
            <a:pPr marL="352425" indent="-352425" algn="l"/>
            <a:r>
              <a:rPr lang="en-US" altLang="zh-TW" dirty="0" smtClean="0">
                <a:latin typeface="+mj-lt"/>
              </a:rPr>
              <a:t>‧About </a:t>
            </a:r>
            <a:r>
              <a:rPr lang="en-US" altLang="zh-TW" dirty="0" smtClean="0">
                <a:solidFill>
                  <a:srgbClr val="FFFF00"/>
                </a:solidFill>
                <a:latin typeface="+mj-lt"/>
              </a:rPr>
              <a:t>five lines of near visual acuity gain </a:t>
            </a:r>
          </a:p>
          <a:p>
            <a:pPr marL="352425" indent="-352425" algn="l"/>
            <a:r>
              <a:rPr lang="en-US" altLang="zh-TW" dirty="0" smtClean="0">
                <a:latin typeface="+mj-lt"/>
              </a:rPr>
              <a:t>‧Stable distance visual acuity</a:t>
            </a:r>
          </a:p>
          <a:p>
            <a:pPr algn="l"/>
            <a:r>
              <a:rPr lang="en-US" altLang="zh-TW" dirty="0" smtClean="0">
                <a:latin typeface="+mj-lt"/>
              </a:rPr>
              <a:t>‧</a:t>
            </a:r>
            <a:r>
              <a:rPr lang="en-US" altLang="zh-TW" dirty="0" smtClean="0">
                <a:solidFill>
                  <a:srgbClr val="FFFF00"/>
                </a:solidFill>
                <a:latin typeface="+mj-lt"/>
              </a:rPr>
              <a:t>Reversible operation with dominant LASIK eye </a:t>
            </a:r>
          </a:p>
          <a:p>
            <a:pPr algn="l"/>
            <a:r>
              <a:rPr lang="en-US" altLang="zh-TW" dirty="0" smtClean="0">
                <a:latin typeface="+mj-lt"/>
              </a:rPr>
              <a:t>‧Initial results very promising</a:t>
            </a:r>
          </a:p>
          <a:p>
            <a:pPr algn="l"/>
            <a:r>
              <a:rPr lang="en-US" altLang="zh-TW" dirty="0" smtClean="0">
                <a:latin typeface="+mj-lt"/>
              </a:rPr>
              <a:t>‧Further follow-up necessary</a:t>
            </a:r>
            <a:endParaRPr lang="zh-TW" altLang="en-US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857232"/>
            <a:ext cx="8229600" cy="7143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6000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Presbyopia</a:t>
            </a:r>
            <a:r>
              <a:rPr lang="en-US" altLang="zh-TW" sz="6000" b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 </a:t>
            </a:r>
            <a:endParaRPr lang="zh-TW" altLang="en-US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altLang="zh-TW" dirty="0" err="1" smtClean="0"/>
              <a:t>The</a:t>
            </a:r>
            <a:r>
              <a:rPr lang="en-US" altLang="zh-TW" sz="4800" dirty="0" err="1" smtClean="0"/>
              <a:t>〝Final</a:t>
            </a:r>
            <a:r>
              <a:rPr lang="en-US" altLang="zh-TW" sz="4800" dirty="0" smtClean="0"/>
              <a:t> </a:t>
            </a:r>
            <a:r>
              <a:rPr lang="en-US" altLang="zh-TW" sz="4800" dirty="0" err="1" smtClean="0"/>
              <a:t>Frontier〞</a:t>
            </a:r>
            <a:r>
              <a:rPr lang="en-US" altLang="zh-TW" dirty="0" err="1" smtClean="0"/>
              <a:t>of</a:t>
            </a:r>
            <a:r>
              <a:rPr lang="en-US" altLang="zh-TW" dirty="0" smtClean="0"/>
              <a:t>   </a:t>
            </a:r>
            <a:r>
              <a:rPr lang="en-US" altLang="zh-TW" sz="3900" dirty="0" smtClean="0"/>
              <a:t>refractive surgery</a:t>
            </a:r>
            <a:endParaRPr lang="en-US" altLang="zh-TW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altLang="zh-TW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altLang="zh-TW" dirty="0" err="1" smtClean="0"/>
              <a:t>Presbyopia</a:t>
            </a:r>
            <a:r>
              <a:rPr lang="en-US" altLang="zh-TW" dirty="0" smtClean="0"/>
              <a:t> management</a:t>
            </a:r>
          </a:p>
          <a:p>
            <a:pPr marL="868680" lvl="1" indent="-283464" eaLnBrk="1" fontAlgn="auto" hangingPunct="1">
              <a:spcAft>
                <a:spcPts val="0"/>
              </a:spcAft>
              <a:buFont typeface="Wingdings 2"/>
              <a:buChar char=""/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Glasses or contact lens</a:t>
            </a:r>
          </a:p>
          <a:p>
            <a:pPr marL="868680" lvl="1" indent="-283464" eaLnBrk="1" fontAlgn="auto" hangingPunct="1">
              <a:spcAft>
                <a:spcPts val="0"/>
              </a:spcAft>
              <a:buFont typeface="Wingdings 2"/>
              <a:buChar char=""/>
              <a:defRPr/>
            </a:pPr>
            <a:r>
              <a:rPr lang="en-US" altLang="zh-TW" dirty="0" smtClean="0">
                <a:solidFill>
                  <a:srgbClr val="FFFF00"/>
                </a:solidFill>
              </a:rPr>
              <a:t>Surgery</a:t>
            </a:r>
          </a:p>
          <a:p>
            <a:pPr marL="1133856" lvl="2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en-US" altLang="zh-TW" sz="2600" dirty="0" smtClean="0">
                <a:solidFill>
                  <a:srgbClr val="FFFF00"/>
                </a:solidFill>
              </a:rPr>
              <a:t>Sclera-based</a:t>
            </a:r>
          </a:p>
          <a:p>
            <a:pPr marL="1828800" lvl="3" indent="-457200" eaLnBrk="1" fontAlgn="auto" hangingPunct="1">
              <a:spcAft>
                <a:spcPts val="0"/>
              </a:spcAft>
              <a:buFont typeface="+mj-lt"/>
              <a:buAutoNum type="alphaLcPeriod"/>
              <a:defRPr/>
            </a:pPr>
            <a:r>
              <a:rPr lang="en-US" altLang="zh-TW" sz="2600" dirty="0" err="1" smtClean="0"/>
              <a:t>Scleral</a:t>
            </a:r>
            <a:r>
              <a:rPr lang="en-US" altLang="zh-TW" sz="2600" dirty="0" smtClean="0"/>
              <a:t> expansion band</a:t>
            </a:r>
          </a:p>
          <a:p>
            <a:pPr marL="1828800" lvl="3" indent="-457200" eaLnBrk="1" fontAlgn="auto" hangingPunct="1">
              <a:spcAft>
                <a:spcPts val="0"/>
              </a:spcAft>
              <a:buFont typeface="+mj-lt"/>
              <a:buAutoNum type="alphaLcPeriod"/>
              <a:defRPr/>
            </a:pPr>
            <a:r>
              <a:rPr lang="en-US" altLang="zh-TW" sz="2600" dirty="0" smtClean="0"/>
              <a:t>Anterior </a:t>
            </a:r>
            <a:r>
              <a:rPr lang="en-US" altLang="zh-TW" sz="2600" dirty="0" err="1" smtClean="0"/>
              <a:t>ciliary</a:t>
            </a:r>
            <a:r>
              <a:rPr lang="en-US" altLang="zh-TW" sz="2600" dirty="0" smtClean="0"/>
              <a:t>  </a:t>
            </a:r>
            <a:r>
              <a:rPr lang="en-US" altLang="zh-TW" sz="2600" dirty="0" err="1" smtClean="0"/>
              <a:t>sclerotomy</a:t>
            </a:r>
            <a:endParaRPr lang="en-US" altLang="zh-TW" sz="2600" dirty="0"/>
          </a:p>
          <a:p>
            <a:pPr marL="1828800" lvl="3" indent="-457200" eaLnBrk="1" fontAlgn="auto" hangingPunct="1">
              <a:spcAft>
                <a:spcPts val="0"/>
              </a:spcAft>
              <a:buFont typeface="+mj-lt"/>
              <a:buAutoNum type="alphaLcPeriod"/>
              <a:defRPr/>
            </a:pPr>
            <a:r>
              <a:rPr lang="en-US" altLang="zh-TW" sz="2600" dirty="0" smtClean="0"/>
              <a:t>Laser </a:t>
            </a:r>
            <a:r>
              <a:rPr lang="en-US" altLang="zh-TW" sz="2600" dirty="0" err="1" smtClean="0"/>
              <a:t>presbyopia</a:t>
            </a:r>
            <a:r>
              <a:rPr lang="en-US" altLang="zh-TW" sz="2600" dirty="0" smtClean="0"/>
              <a:t> reversal with infrared laser</a:t>
            </a:r>
            <a:endParaRPr lang="zh-TW" altLang="en-US" sz="2600" dirty="0"/>
          </a:p>
        </p:txBody>
      </p:sp>
      <p:pic>
        <p:nvPicPr>
          <p:cNvPr id="4098" name="Picture 2" descr="http://www.drd.com/papers/presby_paper/e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0" y="4545013"/>
            <a:ext cx="1230313" cy="1312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http://img.medscape.com/pi/emed/ckb/ophthalmology/1189694-1229965-1117.jpg"/>
          <p:cNvPicPr>
            <a:picLocks noChangeAspect="1" noChangeArrowheads="1"/>
          </p:cNvPicPr>
          <p:nvPr/>
        </p:nvPicPr>
        <p:blipFill>
          <a:blip r:embed="rId3" cstate="print"/>
          <a:srcRect l="12500" t="21429" r="9999" b="9523"/>
          <a:stretch>
            <a:fillRect/>
          </a:stretch>
        </p:blipFill>
        <p:spPr bwMode="auto">
          <a:xfrm>
            <a:off x="7545388" y="4562475"/>
            <a:ext cx="1384300" cy="1295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2" name="Picture 6" descr="http://www.spectrumoptometry.com/Images/Presbyopia.jpg"/>
          <p:cNvPicPr>
            <a:picLocks noChangeAspect="1" noChangeArrowheads="1"/>
          </p:cNvPicPr>
          <p:nvPr/>
        </p:nvPicPr>
        <p:blipFill>
          <a:blip r:embed="rId4" cstate="print"/>
          <a:srcRect l="2381" t="5000" r="4761" b="9999"/>
          <a:stretch>
            <a:fillRect/>
          </a:stretch>
        </p:blipFill>
        <p:spPr bwMode="auto">
          <a:xfrm>
            <a:off x="5024438" y="2500313"/>
            <a:ext cx="3833812" cy="1643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71448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solidFill>
                  <a:srgbClr val="FFC000"/>
                </a:solidFill>
              </a:rPr>
              <a:t>Clinical study :</a:t>
            </a:r>
            <a:r>
              <a:rPr lang="en-US" altLang="zh-TW" b="1" dirty="0" smtClean="0"/>
              <a:t>  </a:t>
            </a:r>
            <a:r>
              <a:rPr lang="en-US" altLang="zh-TW" dirty="0" smtClean="0"/>
              <a:t>Bilateral Eye Comparison of </a:t>
            </a:r>
            <a:br>
              <a:rPr lang="en-US" altLang="zh-TW" dirty="0" smtClean="0"/>
            </a:br>
            <a:r>
              <a:rPr lang="en-US" altLang="zh-TW" dirty="0" smtClean="0"/>
              <a:t>INTRACOR versus </a:t>
            </a:r>
            <a:r>
              <a:rPr lang="en-US" altLang="zh-TW" dirty="0" err="1" smtClean="0"/>
              <a:t>Wavefront</a:t>
            </a:r>
            <a:r>
              <a:rPr lang="en-US" altLang="zh-TW" dirty="0" smtClean="0"/>
              <a:t>-guided </a:t>
            </a:r>
            <a:r>
              <a:rPr lang="en-US" altLang="zh-TW" dirty="0" err="1" smtClean="0"/>
              <a:t>Hyperopia</a:t>
            </a:r>
            <a:r>
              <a:rPr lang="en-US" altLang="zh-TW" dirty="0" smtClean="0"/>
              <a:t> LASIK for </a:t>
            </a:r>
            <a:r>
              <a:rPr lang="en-US" altLang="zh-TW" dirty="0" err="1" smtClean="0"/>
              <a:t>Presbyopia</a:t>
            </a:r>
            <a:r>
              <a:rPr lang="en-US" altLang="zh-TW" dirty="0" smtClean="0"/>
              <a:t> patient</a:t>
            </a:r>
            <a:r>
              <a:rPr lang="en-US" altLang="zh-TW" sz="4400" dirty="0" smtClean="0"/>
              <a:t> </a:t>
            </a:r>
            <a:endParaRPr lang="en-US" altLang="zh-TW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714620"/>
            <a:ext cx="8229600" cy="4389120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To compare the functional outcomes of </a:t>
            </a:r>
            <a:r>
              <a:rPr lang="en-US" altLang="zh-TW" u="sng" dirty="0" smtClean="0"/>
              <a:t>INTRACOR</a:t>
            </a:r>
            <a:r>
              <a:rPr lang="en-US" altLang="zh-TW" dirty="0" smtClean="0"/>
              <a:t> to </a:t>
            </a:r>
            <a:r>
              <a:rPr lang="en-US" altLang="zh-TW" dirty="0" err="1" smtClean="0"/>
              <a:t>Monovision</a:t>
            </a:r>
            <a:r>
              <a:rPr lang="en-US" altLang="zh-TW" dirty="0" smtClean="0"/>
              <a:t> type of </a:t>
            </a:r>
            <a:r>
              <a:rPr lang="en-US" altLang="zh-TW" u="sng" dirty="0" smtClean="0"/>
              <a:t>hyperopic LASIK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r>
              <a:rPr lang="en-US" altLang="zh-TW" dirty="0" smtClean="0"/>
              <a:t>bilateral treatment with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dirty="0" smtClean="0"/>
              <a:t>#LASIK for dominant eye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dirty="0" smtClean="0"/>
              <a:t>#INTRACOR for non-dominant eye.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642918"/>
            <a:ext cx="8229600" cy="714380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Methods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785926"/>
            <a:ext cx="8229600" cy="438912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100" dirty="0" smtClean="0"/>
              <a:t>Patients  with high motivation to gain near vision were selected after careful consultation and explain of prognosis for both INTRACOR and </a:t>
            </a:r>
            <a:r>
              <a:rPr lang="en-US" altLang="zh-TW" sz="2100" dirty="0" err="1" smtClean="0"/>
              <a:t>Monovision</a:t>
            </a:r>
            <a:r>
              <a:rPr lang="en-US" altLang="zh-TW" sz="2100" dirty="0" smtClean="0"/>
              <a:t> modified Hyperopic LASIK.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100" dirty="0" smtClean="0"/>
              <a:t>Inclusion criteria were </a:t>
            </a:r>
            <a:r>
              <a:rPr lang="en-US" altLang="zh-TW" sz="2100" dirty="0" err="1" smtClean="0"/>
              <a:t>presbyopia</a:t>
            </a:r>
            <a:r>
              <a:rPr lang="en-US" altLang="zh-TW" sz="2100" dirty="0" smtClean="0"/>
              <a:t> patients with less than +1.0 </a:t>
            </a:r>
            <a:r>
              <a:rPr lang="en-US" altLang="zh-TW" sz="2100" dirty="0" err="1" smtClean="0"/>
              <a:t>diopter</a:t>
            </a:r>
            <a:r>
              <a:rPr lang="en-US" altLang="zh-TW" sz="2100" dirty="0" smtClean="0"/>
              <a:t> of </a:t>
            </a:r>
            <a:r>
              <a:rPr lang="en-US" altLang="zh-TW" sz="2100" dirty="0" err="1" smtClean="0"/>
              <a:t>hyperopia</a:t>
            </a:r>
            <a:r>
              <a:rPr lang="en-US" altLang="zh-TW" sz="2100" dirty="0" smtClean="0"/>
              <a:t> and a minimum near add of +1.50 </a:t>
            </a:r>
            <a:r>
              <a:rPr lang="en-US" altLang="zh-TW" sz="2100" dirty="0" err="1" smtClean="0"/>
              <a:t>diopter</a:t>
            </a:r>
            <a:r>
              <a:rPr lang="en-US" altLang="zh-TW" sz="2100" dirty="0" smtClean="0"/>
              <a:t> at 40 cm for best correct near vision, plus the normal inclusion criteria for INTRACOR procedure.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Methods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TW" sz="2100" dirty="0" err="1" smtClean="0"/>
              <a:t>Monovision</a:t>
            </a:r>
            <a:r>
              <a:rPr lang="en-US" altLang="zh-TW" sz="2100" dirty="0" smtClean="0"/>
              <a:t> modified Hyperopic LASIK (VISX Star S4 </a:t>
            </a:r>
            <a:r>
              <a:rPr lang="en-US" altLang="zh-TW" sz="2100" dirty="0" err="1" smtClean="0"/>
              <a:t>CustomVue</a:t>
            </a:r>
            <a:r>
              <a:rPr lang="en-US" altLang="zh-TW" sz="2100" dirty="0" smtClean="0"/>
              <a:t> with IR) target for -0.5D myopia were done on the dominate eye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100" dirty="0" smtClean="0"/>
              <a:t>INTRACOR procedure (</a:t>
            </a:r>
            <a:r>
              <a:rPr lang="en-US" altLang="zh-TW" sz="2100" dirty="0" err="1" smtClean="0"/>
              <a:t>Technolas</a:t>
            </a:r>
            <a:r>
              <a:rPr lang="en-US" altLang="zh-TW" sz="2100" dirty="0" smtClean="0"/>
              <a:t> 520F </a:t>
            </a:r>
            <a:r>
              <a:rPr lang="en-US" altLang="zh-TW" sz="2100" dirty="0" err="1" smtClean="0"/>
              <a:t>femtosecond</a:t>
            </a:r>
            <a:r>
              <a:rPr lang="en-US" altLang="zh-TW" sz="2100" dirty="0" smtClean="0"/>
              <a:t> laser-</a:t>
            </a:r>
            <a:r>
              <a:rPr lang="en-US" altLang="zh-TW" sz="2100" dirty="0" err="1" smtClean="0"/>
              <a:t>Technolas</a:t>
            </a:r>
            <a:r>
              <a:rPr lang="en-US" altLang="zh-TW" sz="2100" dirty="0" smtClean="0"/>
              <a:t> Perfect Vision GmbH, Munich, Germany) was performed on non-dominate eye in the same session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100" dirty="0" smtClean="0"/>
              <a:t>Pre-op evaluation and post op follow up at 1 day, 1 weeks, 1 month, 3 month, and 6 months.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100" dirty="0" smtClean="0"/>
              <a:t>Evaluation parameters included UCVA for near and far, BCVA for near and far, Auto-refraction, </a:t>
            </a:r>
            <a:r>
              <a:rPr lang="en-US" altLang="zh-TW" sz="2100" dirty="0" err="1" smtClean="0"/>
              <a:t>Topo</a:t>
            </a:r>
            <a:r>
              <a:rPr lang="en-US" altLang="zh-TW" sz="2100" dirty="0" smtClean="0"/>
              <a:t>/</a:t>
            </a:r>
            <a:r>
              <a:rPr lang="en-US" altLang="zh-TW" sz="2100" dirty="0" err="1" smtClean="0"/>
              <a:t>Orbscan</a:t>
            </a:r>
            <a:r>
              <a:rPr lang="en-US" altLang="zh-TW" sz="2100" dirty="0" smtClean="0"/>
              <a:t>, </a:t>
            </a:r>
            <a:r>
              <a:rPr lang="en-US" altLang="zh-TW" sz="2100" dirty="0" err="1" smtClean="0"/>
              <a:t>WaveScan</a:t>
            </a:r>
            <a:r>
              <a:rPr lang="en-US" altLang="zh-TW" sz="2100" dirty="0" smtClean="0"/>
              <a:t> </a:t>
            </a:r>
            <a:r>
              <a:rPr lang="en-US" altLang="zh-TW" sz="2100" dirty="0" err="1" smtClean="0"/>
              <a:t>Aberrometer</a:t>
            </a:r>
            <a:r>
              <a:rPr lang="en-US" altLang="zh-TW" sz="2100" dirty="0" smtClean="0"/>
              <a:t>, Contrast sensitivity test (CSV-1000E Vector Vision with and without glare), questionnaire for subjective </a:t>
            </a:r>
            <a:r>
              <a:rPr lang="en-US" altLang="zh-TW" sz="2100" dirty="0" err="1" smtClean="0"/>
              <a:t>satification</a:t>
            </a:r>
            <a:r>
              <a:rPr lang="en-US" altLang="zh-TW" sz="2100" dirty="0" smtClean="0"/>
              <a:t> (NEI VFQ-25 Chinese translated)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1100" y="990600"/>
            <a:ext cx="4152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143000"/>
            <a:ext cx="4152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文字方塊 3"/>
          <p:cNvSpPr txBox="1">
            <a:spLocks noChangeArrowheads="1"/>
          </p:cNvSpPr>
          <p:nvPr/>
        </p:nvSpPr>
        <p:spPr bwMode="auto">
          <a:xfrm>
            <a:off x="500034" y="357166"/>
            <a:ext cx="25694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Pre &amp; post op </a:t>
            </a:r>
            <a:r>
              <a:rPr lang="en-US" altLang="zh-TW" dirty="0" smtClean="0">
                <a:solidFill>
                  <a:srgbClr val="FFFF00"/>
                </a:solidFill>
              </a:rPr>
              <a:t> 9 months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CSV under Glare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928926" y="214290"/>
            <a:ext cx="3149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OD-INTRACOR  in red</a:t>
            </a:r>
          </a:p>
          <a:p>
            <a:r>
              <a:rPr lang="en-US" altLang="zh-TW" dirty="0" smtClean="0">
                <a:solidFill>
                  <a:srgbClr val="FFFF00"/>
                </a:solidFill>
              </a:rPr>
              <a:t>OS-</a:t>
            </a:r>
            <a:r>
              <a:rPr lang="en-US" altLang="zh-TW" dirty="0" err="1" smtClean="0">
                <a:solidFill>
                  <a:srgbClr val="FFFF00"/>
                </a:solidFill>
              </a:rPr>
              <a:t>Hyperopia</a:t>
            </a:r>
            <a:r>
              <a:rPr lang="en-US" altLang="zh-TW" dirty="0" smtClean="0">
                <a:solidFill>
                  <a:srgbClr val="FFFF00"/>
                </a:solidFill>
              </a:rPr>
              <a:t> LASIK in black</a:t>
            </a:r>
            <a:endParaRPr lang="zh-TW" altLang="en-US" dirty="0" smtClean="0">
              <a:solidFill>
                <a:srgbClr val="FFFF00"/>
              </a:solidFill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說明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術前術後比較</a:t>
            </a:r>
            <a:r>
              <a:rPr lang="en-US" altLang="zh-TW" dirty="0"/>
              <a:t>(difference )</a:t>
            </a:r>
            <a:r>
              <a:rPr lang="zh-TW" altLang="en-US" dirty="0"/>
              <a:t>，為術後減術前</a:t>
            </a:r>
          </a:p>
          <a:p>
            <a:r>
              <a:rPr lang="en-US" altLang="zh-TW" dirty="0"/>
              <a:t>SUM</a:t>
            </a:r>
            <a:r>
              <a:rPr lang="zh-TW" altLang="en-US" dirty="0"/>
              <a:t>為個案例差異的總和</a:t>
            </a:r>
            <a:r>
              <a:rPr lang="en-US" altLang="zh-TW" dirty="0"/>
              <a:t>(summation of difference)</a:t>
            </a:r>
          </a:p>
          <a:p>
            <a:r>
              <a:rPr kumimoji="0" lang="zh-TW" altLang="en-US" dirty="0"/>
              <a:t>共有</a:t>
            </a:r>
            <a:r>
              <a:rPr kumimoji="0" lang="en-US" altLang="zh-TW" dirty="0"/>
              <a:t>8</a:t>
            </a:r>
            <a:r>
              <a:rPr kumimoji="0" lang="zh-TW" altLang="en-US" dirty="0" smtClean="0"/>
              <a:t>位</a:t>
            </a:r>
            <a:r>
              <a:rPr kumimoji="0" lang="en-US" altLang="zh-TW" dirty="0" smtClean="0"/>
              <a:t>follow up </a:t>
            </a:r>
            <a:r>
              <a:rPr kumimoji="0" lang="zh-TW" altLang="en-US" dirty="0" smtClean="0"/>
              <a:t>個案</a:t>
            </a:r>
            <a:r>
              <a:rPr kumimoji="0" lang="zh-TW" altLang="en-US" dirty="0"/>
              <a:t>，其中</a:t>
            </a:r>
          </a:p>
          <a:p>
            <a:pPr lvl="1"/>
            <a:r>
              <a:rPr kumimoji="0" lang="en-US" altLang="zh-TW" dirty="0"/>
              <a:t>3</a:t>
            </a:r>
            <a:r>
              <a:rPr kumimoji="0" lang="zh-TW" altLang="en-US" dirty="0"/>
              <a:t>位一眼執行</a:t>
            </a:r>
            <a:r>
              <a:rPr lang="en-US" altLang="zh-TW" dirty="0" err="1"/>
              <a:t>Intracol</a:t>
            </a:r>
            <a:r>
              <a:rPr lang="zh-TW" altLang="en-US" dirty="0"/>
              <a:t>手術，另一眼執行</a:t>
            </a:r>
            <a:r>
              <a:rPr lang="en-US" altLang="zh-TW" dirty="0"/>
              <a:t>Lasik</a:t>
            </a:r>
            <a:r>
              <a:rPr lang="zh-TW" altLang="en-US" dirty="0"/>
              <a:t>手術</a:t>
            </a:r>
          </a:p>
          <a:p>
            <a:pPr lvl="1"/>
            <a:r>
              <a:rPr lang="en-US" altLang="zh-TW" dirty="0"/>
              <a:t>5</a:t>
            </a:r>
            <a:r>
              <a:rPr kumimoji="0" lang="zh-TW" altLang="en-US" dirty="0"/>
              <a:t>位一眼執行</a:t>
            </a:r>
            <a:r>
              <a:rPr lang="en-US" altLang="zh-TW" dirty="0" err="1"/>
              <a:t>Intracol</a:t>
            </a:r>
            <a:r>
              <a:rPr lang="zh-TW" altLang="en-US" dirty="0"/>
              <a:t>手術，另一眼未手術</a:t>
            </a:r>
          </a:p>
          <a:p>
            <a:endParaRPr lang="en-US" altLang="zh-TW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0" y="1463675"/>
          <a:ext cx="9144000" cy="539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8" name="圖表" r:id="rId3" imgW="8105760" imgH="4781520" progId="Excel.Sheet.8">
                  <p:embed/>
                </p:oleObj>
              </mc:Choice>
              <mc:Fallback>
                <p:oleObj name="圖表" r:id="rId3" imgW="8105760" imgH="478152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63675"/>
                        <a:ext cx="9144000" cy="539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srgbClr val="FFFF00"/>
                </a:solidFill>
              </a:rPr>
              <a:t>8</a:t>
            </a:r>
            <a:r>
              <a:rPr lang="zh-TW" altLang="en-US" dirty="0">
                <a:solidFill>
                  <a:srgbClr val="FFFF00"/>
                </a:solidFill>
              </a:rPr>
              <a:t>個</a:t>
            </a:r>
            <a:r>
              <a:rPr lang="en-US" altLang="zh-TW" dirty="0" err="1">
                <a:solidFill>
                  <a:srgbClr val="FFFF00"/>
                </a:solidFill>
              </a:rPr>
              <a:t>Intracol</a:t>
            </a:r>
            <a:r>
              <a:rPr lang="zh-TW" altLang="en-US" dirty="0">
                <a:solidFill>
                  <a:srgbClr val="FFFF00"/>
                </a:solidFill>
              </a:rPr>
              <a:t>術眼的術前術後比較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029200" y="60960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6553200" y="48768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571472" y="571480"/>
            <a:ext cx="8229600" cy="714380"/>
          </a:xfrm>
        </p:spPr>
        <p:txBody>
          <a:bodyPr/>
          <a:lstStyle/>
          <a:p>
            <a:r>
              <a:rPr lang="en-US" altLang="zh-TW" dirty="0"/>
              <a:t>8</a:t>
            </a:r>
            <a:r>
              <a:rPr lang="zh-TW" altLang="en-US" dirty="0"/>
              <a:t>個</a:t>
            </a:r>
            <a:r>
              <a:rPr lang="en-US" altLang="zh-TW" dirty="0" err="1"/>
              <a:t>Intracol</a:t>
            </a:r>
            <a:r>
              <a:rPr lang="zh-TW" altLang="en-US" dirty="0"/>
              <a:t>術眼的術前術後比較</a:t>
            </a:r>
          </a:p>
        </p:txBody>
      </p:sp>
      <p:graphicFrame>
        <p:nvGraphicFramePr>
          <p:cNvPr id="1024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1458913"/>
          <a:ext cx="9144000" cy="539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2" name="圖表" r:id="rId3" imgW="8115480" imgH="4791240" progId="Excel.Sheet.8">
                  <p:embed/>
                </p:oleObj>
              </mc:Choice>
              <mc:Fallback>
                <p:oleObj name="圖表" r:id="rId3" imgW="8115480" imgH="479124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58913"/>
                        <a:ext cx="9144000" cy="539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505200" y="46482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953000" y="55626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553200" y="52578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/>
              <a:t>C</a:t>
            </a:r>
            <a:r>
              <a:rPr lang="en-US" altLang="zh-TW"/>
              <a:t>onclusion 1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800"/>
              <a:t>Intracol</a:t>
            </a:r>
            <a:r>
              <a:rPr lang="zh-TW" altLang="en-US" sz="2800"/>
              <a:t>術後術眼有</a:t>
            </a:r>
            <a:r>
              <a:rPr lang="en-US" altLang="zh-TW" sz="2800"/>
              <a:t>Glare</a:t>
            </a:r>
            <a:r>
              <a:rPr lang="zh-TW" altLang="en-US" sz="2800"/>
              <a:t>與無</a:t>
            </a:r>
            <a:r>
              <a:rPr lang="en-US" altLang="zh-TW" sz="2800"/>
              <a:t>Glare</a:t>
            </a:r>
            <a:r>
              <a:rPr lang="zh-TW" altLang="en-US" sz="2800"/>
              <a:t>對比敏感度均下降</a:t>
            </a:r>
          </a:p>
          <a:p>
            <a:pPr lvl="1">
              <a:lnSpc>
                <a:spcPct val="90000"/>
              </a:lnSpc>
            </a:pPr>
            <a:r>
              <a:rPr lang="zh-TW" altLang="en-US" sz="2400"/>
              <a:t>特別是在第</a:t>
            </a:r>
            <a:r>
              <a:rPr lang="en-US" altLang="zh-TW" sz="2400"/>
              <a:t>12</a:t>
            </a:r>
            <a:r>
              <a:rPr lang="zh-TW" altLang="en-US" sz="2400"/>
              <a:t>個</a:t>
            </a:r>
            <a:r>
              <a:rPr lang="en-US" altLang="zh-TW" sz="2400"/>
              <a:t>Cycle per degree</a:t>
            </a:r>
          </a:p>
          <a:p>
            <a:pPr>
              <a:lnSpc>
                <a:spcPct val="90000"/>
              </a:lnSpc>
            </a:pPr>
            <a:r>
              <a:rPr lang="zh-TW" altLang="en-US" sz="2800"/>
              <a:t>經</a:t>
            </a:r>
            <a:r>
              <a:rPr lang="en-US" altLang="zh-TW" sz="2800"/>
              <a:t>Wilcoxon Signed Ranks Test</a:t>
            </a:r>
            <a:r>
              <a:rPr lang="zh-TW" altLang="en-US" sz="2800"/>
              <a:t>，有</a:t>
            </a:r>
            <a:r>
              <a:rPr lang="en-US" altLang="zh-TW" sz="2800"/>
              <a:t>Glare</a:t>
            </a:r>
            <a:r>
              <a:rPr lang="zh-TW" altLang="en-US" sz="2800"/>
              <a:t>狀況，第</a:t>
            </a:r>
            <a:r>
              <a:rPr lang="en-US" altLang="zh-TW" sz="2800"/>
              <a:t>12</a:t>
            </a:r>
            <a:r>
              <a:rPr lang="zh-TW" altLang="en-US" sz="2800"/>
              <a:t>個</a:t>
            </a:r>
            <a:r>
              <a:rPr lang="en-US" altLang="zh-TW" sz="2800"/>
              <a:t>(P=0.011) </a:t>
            </a:r>
            <a:r>
              <a:rPr lang="zh-TW" altLang="en-US" sz="2800"/>
              <a:t>與第</a:t>
            </a:r>
            <a:r>
              <a:rPr lang="en-US" altLang="zh-TW" sz="2800"/>
              <a:t>18</a:t>
            </a:r>
            <a:r>
              <a:rPr lang="zh-TW" altLang="en-US" sz="2800"/>
              <a:t>個</a:t>
            </a:r>
            <a:r>
              <a:rPr lang="en-US" altLang="zh-TW" sz="2800"/>
              <a:t>(P=0.049)Cycle per degree</a:t>
            </a:r>
            <a:r>
              <a:rPr lang="zh-TW" altLang="en-US" sz="2800"/>
              <a:t>具有統計上的顯著差異</a:t>
            </a:r>
          </a:p>
          <a:p>
            <a:pPr>
              <a:lnSpc>
                <a:spcPct val="90000"/>
              </a:lnSpc>
            </a:pPr>
            <a:r>
              <a:rPr lang="zh-TW" altLang="en-US" sz="2800"/>
              <a:t>經</a:t>
            </a:r>
            <a:r>
              <a:rPr lang="en-US" altLang="zh-TW" sz="2800"/>
              <a:t>Wilcoxon Signed Ranks Test </a:t>
            </a:r>
            <a:r>
              <a:rPr lang="zh-TW" altLang="en-US" sz="2800"/>
              <a:t>，無</a:t>
            </a:r>
            <a:r>
              <a:rPr lang="en-US" altLang="zh-TW" sz="2800"/>
              <a:t>Glare</a:t>
            </a:r>
            <a:r>
              <a:rPr lang="zh-TW" altLang="en-US" sz="2800"/>
              <a:t>狀況，第</a:t>
            </a:r>
            <a:r>
              <a:rPr lang="en-US" altLang="zh-TW" sz="2800"/>
              <a:t>6</a:t>
            </a:r>
            <a:r>
              <a:rPr lang="zh-TW" altLang="en-US" sz="2800"/>
              <a:t>個</a:t>
            </a:r>
            <a:r>
              <a:rPr lang="en-US" altLang="zh-TW" sz="2800"/>
              <a:t>(P=0.017) </a:t>
            </a:r>
            <a:r>
              <a:rPr lang="zh-TW" altLang="en-US" sz="2800"/>
              <a:t>、第</a:t>
            </a:r>
            <a:r>
              <a:rPr lang="en-US" altLang="zh-TW" sz="2800"/>
              <a:t>12</a:t>
            </a:r>
            <a:r>
              <a:rPr lang="zh-TW" altLang="en-US" sz="2800"/>
              <a:t>個</a:t>
            </a:r>
            <a:r>
              <a:rPr lang="en-US" altLang="zh-TW" sz="2800"/>
              <a:t>(P=0.011) </a:t>
            </a:r>
            <a:r>
              <a:rPr lang="zh-TW" altLang="en-US" sz="2800"/>
              <a:t>、第</a:t>
            </a:r>
            <a:r>
              <a:rPr lang="en-US" altLang="zh-TW" sz="2800"/>
              <a:t>18</a:t>
            </a:r>
            <a:r>
              <a:rPr lang="zh-TW" altLang="en-US" sz="2800"/>
              <a:t>個</a:t>
            </a:r>
            <a:r>
              <a:rPr lang="en-US" altLang="zh-TW" sz="2800"/>
              <a:t>(P=0.017) Cycle per degree</a:t>
            </a:r>
            <a:r>
              <a:rPr lang="zh-TW" altLang="en-US" sz="2800"/>
              <a:t>具有統計上的顯著差異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0" y="1582738"/>
          <a:ext cx="9144000" cy="527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6" name="圖表" r:id="rId3" imgW="8305920" imgH="4791240" progId="Excel.Sheet.8">
                  <p:embed/>
                </p:oleObj>
              </mc:Choice>
              <mc:Fallback>
                <p:oleObj name="圖表" r:id="rId3" imgW="8305920" imgH="479124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2738"/>
                        <a:ext cx="9144000" cy="5275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305800" cy="1143000"/>
          </a:xfrm>
        </p:spPr>
        <p:txBody>
          <a:bodyPr/>
          <a:lstStyle/>
          <a:p>
            <a:r>
              <a:rPr kumimoji="0" lang="en-US" altLang="zh-TW" dirty="0">
                <a:solidFill>
                  <a:srgbClr val="FFFF00"/>
                </a:solidFill>
              </a:rPr>
              <a:t>3</a:t>
            </a:r>
            <a:r>
              <a:rPr lang="zh-TW" altLang="en-US" dirty="0">
                <a:solidFill>
                  <a:srgbClr val="FFFF00"/>
                </a:solidFill>
              </a:rPr>
              <a:t>個</a:t>
            </a:r>
            <a:r>
              <a:rPr lang="en-US" altLang="zh-TW" dirty="0">
                <a:solidFill>
                  <a:srgbClr val="FFFF00"/>
                </a:solidFill>
              </a:rPr>
              <a:t>Lasik</a:t>
            </a:r>
            <a:r>
              <a:rPr lang="zh-TW" altLang="en-US" dirty="0">
                <a:solidFill>
                  <a:srgbClr val="FFFF00"/>
                </a:solidFill>
              </a:rPr>
              <a:t>術眼的術前術後比較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2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0" y="1577975"/>
          <a:ext cx="9144000" cy="528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0" name="圖表" r:id="rId3" imgW="8315280" imgH="4800600" progId="Excel.Sheet.8">
                  <p:embed/>
                </p:oleObj>
              </mc:Choice>
              <mc:Fallback>
                <p:oleObj name="圖表" r:id="rId3" imgW="8315280" imgH="480060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77975"/>
                        <a:ext cx="9144000" cy="528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/>
              <a:t>3</a:t>
            </a:r>
            <a:r>
              <a:rPr kumimoji="0" lang="zh-TW" altLang="en-US"/>
              <a:t>位</a:t>
            </a:r>
            <a:r>
              <a:rPr lang="en-US" altLang="zh-TW"/>
              <a:t>Lasik</a:t>
            </a:r>
            <a:r>
              <a:rPr lang="zh-TW" altLang="en-US"/>
              <a:t>術眼的術前術後比較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內容版面配置區 2"/>
          <p:cNvSpPr>
            <a:spLocks noGrp="1"/>
          </p:cNvSpPr>
          <p:nvPr>
            <p:ph idx="1"/>
          </p:nvPr>
        </p:nvSpPr>
        <p:spPr>
          <a:xfrm>
            <a:off x="214313" y="285750"/>
            <a:ext cx="8229600" cy="6215063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dirty="0" smtClean="0">
                <a:solidFill>
                  <a:srgbClr val="FFFF00"/>
                </a:solidFill>
              </a:rPr>
              <a:t>Lens-based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800" dirty="0" err="1" smtClean="0">
                <a:solidFill>
                  <a:srgbClr val="FFFF00"/>
                </a:solidFill>
              </a:rPr>
              <a:t>Aphakic</a:t>
            </a:r>
            <a:r>
              <a:rPr lang="en-US" altLang="zh-TW" sz="2800" dirty="0" smtClean="0">
                <a:solidFill>
                  <a:srgbClr val="FFFF00"/>
                </a:solidFill>
              </a:rPr>
              <a:t> IOL post lens </a:t>
            </a:r>
            <a:br>
              <a:rPr lang="en-US" altLang="zh-TW" sz="2800" dirty="0" smtClean="0">
                <a:solidFill>
                  <a:srgbClr val="FFFF00"/>
                </a:solidFill>
              </a:rPr>
            </a:br>
            <a:r>
              <a:rPr lang="en-US" altLang="zh-TW" sz="2800" dirty="0" smtClean="0">
                <a:solidFill>
                  <a:srgbClr val="FFFF00"/>
                </a:solidFill>
              </a:rPr>
              <a:t>extraction</a:t>
            </a:r>
          </a:p>
          <a:p>
            <a:pPr marL="1828800" lvl="3" indent="-457200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Multifocal IOL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err="1" smtClean="0"/>
              <a:t>Restor</a:t>
            </a:r>
            <a:r>
              <a:rPr lang="en-US" altLang="zh-TW" sz="2400" dirty="0" smtClean="0"/>
              <a:t>, </a:t>
            </a:r>
            <a:br>
              <a:rPr lang="en-US" altLang="zh-TW" sz="2400" dirty="0" smtClean="0"/>
            </a:br>
            <a:r>
              <a:rPr lang="en-US" altLang="zh-TW" sz="2400" dirty="0" err="1" smtClean="0"/>
              <a:t>Rezoom</a:t>
            </a:r>
            <a:r>
              <a:rPr lang="en-US" altLang="zh-TW" sz="2400" dirty="0" smtClean="0"/>
              <a:t>, </a:t>
            </a:r>
            <a:r>
              <a:rPr lang="en-US" altLang="zh-TW" sz="2400" dirty="0" err="1" smtClean="0"/>
              <a:t>Tecnis</a:t>
            </a:r>
            <a:r>
              <a:rPr lang="en-US" altLang="zh-TW" sz="2400" dirty="0" smtClean="0"/>
              <a:t> MF, </a:t>
            </a:r>
            <a:br>
              <a:rPr lang="en-US" altLang="zh-TW" sz="2400" dirty="0" smtClean="0"/>
            </a:br>
            <a:r>
              <a:rPr lang="en-US" altLang="zh-TW" sz="2400" dirty="0" err="1" smtClean="0"/>
              <a:t>Zeiss</a:t>
            </a:r>
            <a:r>
              <a:rPr lang="en-US" altLang="zh-TW" sz="2400" dirty="0" smtClean="0"/>
              <a:t> AT LISA,</a:t>
            </a:r>
            <a:br>
              <a:rPr lang="en-US" altLang="zh-TW" sz="2400" dirty="0" smtClean="0"/>
            </a:br>
            <a:r>
              <a:rPr lang="en-US" altLang="zh-TW" sz="2400" dirty="0" err="1" smtClean="0"/>
              <a:t>Rayner</a:t>
            </a:r>
            <a:r>
              <a:rPr lang="en-US" altLang="zh-TW" sz="2400" dirty="0" smtClean="0"/>
              <a:t> M-</a:t>
            </a:r>
            <a:r>
              <a:rPr lang="en-US" altLang="zh-TW" sz="2400" i="1" dirty="0" smtClean="0"/>
              <a:t>flex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Accommodative IOL</a:t>
            </a:r>
            <a:r>
              <a:rPr lang="en-US" altLang="zh-TW" sz="2400" dirty="0" smtClean="0">
                <a:solidFill>
                  <a:srgbClr val="FFFF00"/>
                </a:solidFill>
              </a:rPr>
              <a:t/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err="1" smtClean="0"/>
              <a:t>Crystalens</a:t>
            </a:r>
            <a:r>
              <a:rPr lang="en-US" altLang="zh-TW" sz="2400" dirty="0" smtClean="0"/>
              <a:t>, </a:t>
            </a:r>
            <a:r>
              <a:rPr lang="en-US" altLang="zh-TW" sz="2400" dirty="0" err="1" smtClean="0"/>
              <a:t>Tetraflex</a:t>
            </a:r>
            <a:r>
              <a:rPr lang="en-US" altLang="zh-TW" sz="2400" dirty="0" smtClean="0"/>
              <a:t>, </a:t>
            </a:r>
            <a:br>
              <a:rPr lang="en-US" altLang="zh-TW" sz="2400" dirty="0" smtClean="0"/>
            </a:br>
            <a:r>
              <a:rPr lang="en-US" altLang="zh-TW" sz="2400" dirty="0" smtClean="0"/>
              <a:t>Human Optics 1 CU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800" dirty="0" err="1" smtClean="0">
                <a:solidFill>
                  <a:srgbClr val="FFFF00"/>
                </a:solidFill>
              </a:rPr>
              <a:t>Phakic</a:t>
            </a:r>
            <a:r>
              <a:rPr lang="en-US" altLang="zh-TW" sz="2800" dirty="0" smtClean="0">
                <a:solidFill>
                  <a:srgbClr val="FFFF00"/>
                </a:solidFill>
              </a:rPr>
              <a:t> multifocal IOL</a:t>
            </a:r>
            <a:endParaRPr lang="zh-TW" altLang="en-US" sz="2800" dirty="0" smtClean="0">
              <a:solidFill>
                <a:srgbClr val="FFFF00"/>
              </a:solidFill>
            </a:endParaRPr>
          </a:p>
          <a:p>
            <a:pPr eaLnBrk="1" hangingPunct="1"/>
            <a:endParaRPr lang="zh-TW" altLang="en-US" dirty="0" smtClean="0"/>
          </a:p>
        </p:txBody>
      </p:sp>
      <p:pic>
        <p:nvPicPr>
          <p:cNvPr id="3074" name="Picture 2" descr="AT LISA toric 909M and AT LISA toric 909M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5938" y="928688"/>
            <a:ext cx="3048000" cy="1000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http://www.fairvieweyecenter.com/Portals/12/acrysof-restor-iol.jpg"/>
          <p:cNvPicPr>
            <a:picLocks noChangeAspect="1" noChangeArrowheads="1"/>
          </p:cNvPicPr>
          <p:nvPr/>
        </p:nvPicPr>
        <p:blipFill>
          <a:blip r:embed="rId3" cstate="print"/>
          <a:srcRect l="13043" r="13043"/>
          <a:stretch>
            <a:fillRect/>
          </a:stretch>
        </p:blipFill>
        <p:spPr bwMode="auto">
          <a:xfrm>
            <a:off x="5627688" y="2317750"/>
            <a:ext cx="1285875" cy="1739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80" name="Picture 8" descr="M-flexT lens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7875" y="2286000"/>
            <a:ext cx="1516063" cy="1771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82" name="Picture 10" descr="Crystale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63" y="4429125"/>
            <a:ext cx="1549400" cy="1643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84" name="Picture 12" descr="Figure 2"/>
          <p:cNvPicPr>
            <a:picLocks noChangeAspect="1" noChangeArrowheads="1"/>
          </p:cNvPicPr>
          <p:nvPr/>
        </p:nvPicPr>
        <p:blipFill>
          <a:blip r:embed="rId6" cstate="print"/>
          <a:srcRect l="12703" r="15312"/>
          <a:stretch>
            <a:fillRect/>
          </a:stretch>
        </p:blipFill>
        <p:spPr bwMode="auto">
          <a:xfrm>
            <a:off x="7429500" y="4429125"/>
            <a:ext cx="1214438" cy="1643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Conclusion 2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Lasik</a:t>
            </a:r>
            <a:r>
              <a:rPr lang="zh-TW" altLang="en-US"/>
              <a:t>手術，術後其有</a:t>
            </a:r>
            <a:r>
              <a:rPr lang="en-US" altLang="zh-TW"/>
              <a:t>Glare</a:t>
            </a:r>
            <a:r>
              <a:rPr lang="zh-TW" altLang="en-US"/>
              <a:t>與無</a:t>
            </a:r>
            <a:r>
              <a:rPr lang="en-US" altLang="zh-TW"/>
              <a:t>Glare</a:t>
            </a:r>
            <a:r>
              <a:rPr lang="zh-TW" altLang="en-US"/>
              <a:t>對比敏感度有下降趨勢</a:t>
            </a:r>
          </a:p>
          <a:p>
            <a:r>
              <a:rPr lang="zh-TW" altLang="en-US"/>
              <a:t>經</a:t>
            </a:r>
            <a:r>
              <a:rPr lang="en-US" altLang="zh-TW"/>
              <a:t>Wilcoxon Signed Ranks Test </a:t>
            </a:r>
            <a:r>
              <a:rPr lang="zh-TW" altLang="en-US"/>
              <a:t>，因數量太少，並未得出統計上意義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0" y="1577975"/>
          <a:ext cx="9144000" cy="528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4" name="圖表" r:id="rId3" imgW="8315280" imgH="4800600" progId="Excel.Sheet.8">
                  <p:embed/>
                </p:oleObj>
              </mc:Choice>
              <mc:Fallback>
                <p:oleObj name="圖表" r:id="rId3" imgW="8315280" imgH="480060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77975"/>
                        <a:ext cx="9144000" cy="528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dirty="0"/>
              <a:t>5</a:t>
            </a:r>
            <a:r>
              <a:rPr kumimoji="0" lang="zh-TW" altLang="en-US" dirty="0"/>
              <a:t>個未手術</a:t>
            </a:r>
            <a:r>
              <a:rPr lang="zh-TW" altLang="en-US" dirty="0"/>
              <a:t>眼的術前術後比較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7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1574800"/>
          <a:ext cx="9144000" cy="528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8" name="圖表" r:id="rId3" imgW="8325000" imgH="4809960" progId="Excel.Sheet.8">
                  <p:embed/>
                </p:oleObj>
              </mc:Choice>
              <mc:Fallback>
                <p:oleObj name="圖表" r:id="rId3" imgW="8325000" imgH="480996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74800"/>
                        <a:ext cx="9144000" cy="528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/>
              <a:t>5</a:t>
            </a:r>
            <a:r>
              <a:rPr kumimoji="0" lang="zh-TW" altLang="en-US"/>
              <a:t>個未手術</a:t>
            </a:r>
            <a:r>
              <a:rPr lang="zh-TW" altLang="en-US"/>
              <a:t>眼的術前術後比較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 </a:t>
            </a:r>
            <a:r>
              <a:rPr lang="en-US" altLang="zh-TW" dirty="0" smtClean="0"/>
              <a:t>3-1</a:t>
            </a:r>
            <a:endParaRPr lang="en-US" altLang="zh-TW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未手術之眼，術後其有</a:t>
            </a:r>
            <a:r>
              <a:rPr lang="en-US" altLang="zh-TW" dirty="0"/>
              <a:t>Glare</a:t>
            </a:r>
            <a:r>
              <a:rPr lang="zh-TW" altLang="en-US" dirty="0"/>
              <a:t>與無</a:t>
            </a:r>
            <a:r>
              <a:rPr lang="en-US" altLang="zh-TW" dirty="0"/>
              <a:t>Glare</a:t>
            </a:r>
            <a:r>
              <a:rPr lang="zh-TW" altLang="en-US" dirty="0"/>
              <a:t>對比敏感度未有明顯趨勢，應為正常常態分布</a:t>
            </a:r>
          </a:p>
          <a:p>
            <a:r>
              <a:rPr lang="zh-TW" altLang="en-US" dirty="0"/>
              <a:t>經</a:t>
            </a:r>
            <a:r>
              <a:rPr lang="en-US" altLang="zh-TW" dirty="0" err="1"/>
              <a:t>Wilcoxon</a:t>
            </a:r>
            <a:r>
              <a:rPr lang="en-US" altLang="zh-TW" dirty="0"/>
              <a:t> Signed Ranks Test </a:t>
            </a:r>
            <a:r>
              <a:rPr lang="zh-TW" altLang="en-US" dirty="0"/>
              <a:t>，並未得出統計上意義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285728"/>
            <a:ext cx="8229600" cy="1143000"/>
          </a:xfrm>
        </p:spPr>
        <p:txBody>
          <a:bodyPr/>
          <a:lstStyle/>
          <a:p>
            <a:r>
              <a:rPr kumimoji="0" lang="en-US" altLang="zh-TW" dirty="0" smtClean="0">
                <a:solidFill>
                  <a:srgbClr val="FFFF00"/>
                </a:solidFill>
              </a:rPr>
              <a:t>  30</a:t>
            </a:r>
            <a:r>
              <a:rPr kumimoji="0" lang="zh-TW" altLang="en-US" dirty="0" smtClean="0">
                <a:solidFill>
                  <a:srgbClr val="FFFF00"/>
                </a:solidFill>
              </a:rPr>
              <a:t>位</a:t>
            </a:r>
            <a:r>
              <a:rPr lang="zh-TW" altLang="en-US" dirty="0" smtClean="0">
                <a:solidFill>
                  <a:srgbClr val="FFFF00"/>
                </a:solidFill>
              </a:rPr>
              <a:t>未手術眼</a:t>
            </a:r>
            <a:r>
              <a:rPr kumimoji="0" lang="en-US" altLang="zh-TW" dirty="0" smtClean="0">
                <a:solidFill>
                  <a:srgbClr val="FFFF00"/>
                </a:solidFill>
              </a:rPr>
              <a:t>N</a:t>
            </a:r>
            <a:r>
              <a:rPr lang="en-US" altLang="zh-TW" dirty="0" smtClean="0">
                <a:solidFill>
                  <a:srgbClr val="FFFF00"/>
                </a:solidFill>
              </a:rPr>
              <a:t>ormal </a:t>
            </a:r>
            <a:r>
              <a:rPr lang="en-US" altLang="zh-TW" dirty="0">
                <a:solidFill>
                  <a:srgbClr val="FFFF00"/>
                </a:solidFill>
              </a:rPr>
              <a:t>Data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altLang="zh-TW" sz="2800"/>
          </a:p>
          <a:p>
            <a:endParaRPr lang="en-US" altLang="zh-TW" sz="2800"/>
          </a:p>
        </p:txBody>
      </p:sp>
      <p:graphicFrame>
        <p:nvGraphicFramePr>
          <p:cNvPr id="36994" name="Group 130"/>
          <p:cNvGraphicFramePr>
            <a:graphicFrameLocks noGrp="1"/>
          </p:cNvGraphicFramePr>
          <p:nvPr>
            <p:ph sz="quarter" idx="2"/>
          </p:nvPr>
        </p:nvGraphicFramePr>
        <p:xfrm>
          <a:off x="2590800" y="1600200"/>
          <a:ext cx="4038600" cy="990600"/>
        </p:xfrm>
        <a:graphic>
          <a:graphicData uri="http://schemas.openxmlformats.org/drawingml/2006/table">
            <a:tbl>
              <a:tblPr/>
              <a:tblGrid>
                <a:gridCol w="808038"/>
                <a:gridCol w="808037"/>
                <a:gridCol w="806450"/>
                <a:gridCol w="808038"/>
                <a:gridCol w="808037"/>
              </a:tblGrid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　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C-G-3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C-G-6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C-G-12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C-G-18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NA-OD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6.3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5.8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5.7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5.4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NA-OS</a:t>
                      </a:r>
                      <a:endParaRPr kumimoji="1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6.6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6.3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5.6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5.1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996" name="Object 13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295400" y="2640013"/>
          <a:ext cx="7010400" cy="421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6" name="圖表" r:id="rId3" imgW="4638600" imgH="2790720" progId="Excel.Sheet.8">
                  <p:embed/>
                </p:oleObj>
              </mc:Choice>
              <mc:Fallback>
                <p:oleObj name="圖表" r:id="rId3" imgW="4638600" imgH="279072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640013"/>
                        <a:ext cx="7010400" cy="421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              30</a:t>
            </a:r>
            <a:r>
              <a:rPr lang="zh-TW" altLang="en-US" dirty="0" smtClean="0">
                <a:solidFill>
                  <a:srgbClr val="FFFF00"/>
                </a:solidFill>
              </a:rPr>
              <a:t>未手術眼</a:t>
            </a:r>
            <a:r>
              <a:rPr kumimoji="0" lang="en-US" altLang="zh-TW" dirty="0" smtClean="0">
                <a:solidFill>
                  <a:srgbClr val="FFFF00"/>
                </a:solidFill>
              </a:rPr>
              <a:t>N</a:t>
            </a:r>
            <a:r>
              <a:rPr lang="en-US" altLang="zh-TW" dirty="0" smtClean="0">
                <a:solidFill>
                  <a:srgbClr val="FFFF00"/>
                </a:solidFill>
              </a:rPr>
              <a:t>ormal </a:t>
            </a:r>
            <a:r>
              <a:rPr lang="en-US" altLang="zh-TW" dirty="0">
                <a:solidFill>
                  <a:srgbClr val="FFFF00"/>
                </a:solidFill>
              </a:rPr>
              <a:t>Data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altLang="zh-TW" sz="2800"/>
          </a:p>
          <a:p>
            <a:endParaRPr lang="en-US" altLang="zh-TW" sz="2800"/>
          </a:p>
        </p:txBody>
      </p:sp>
      <p:graphicFrame>
        <p:nvGraphicFramePr>
          <p:cNvPr id="39940" name="Group 4"/>
          <p:cNvGraphicFramePr>
            <a:graphicFrameLocks noGrp="1"/>
          </p:cNvGraphicFramePr>
          <p:nvPr>
            <p:ph sz="quarter" idx="2"/>
          </p:nvPr>
        </p:nvGraphicFramePr>
        <p:xfrm>
          <a:off x="2590800" y="1600200"/>
          <a:ext cx="4038600" cy="990600"/>
        </p:xfrm>
        <a:graphic>
          <a:graphicData uri="http://schemas.openxmlformats.org/drawingml/2006/table">
            <a:tbl>
              <a:tblPr/>
              <a:tblGrid>
                <a:gridCol w="808038"/>
                <a:gridCol w="808037"/>
                <a:gridCol w="806450"/>
                <a:gridCol w="808038"/>
                <a:gridCol w="808037"/>
              </a:tblGrid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　</a:t>
                      </a:r>
                      <a:endParaRPr kumimoji="1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C-N-3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C-N-6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C-N-12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C-N-18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NA-OD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6.4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6.2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5.7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5.4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NA-OS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6.7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6.2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5.8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5.3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045" name="Object 10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219200" y="2725738"/>
          <a:ext cx="6858000" cy="413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0" name="圖表" r:id="rId3" imgW="4648320" imgH="2800440" progId="Excel.Sheet.8">
                  <p:embed/>
                </p:oleObj>
              </mc:Choice>
              <mc:Fallback>
                <p:oleObj name="圖表" r:id="rId3" imgW="4648320" imgH="280044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725738"/>
                        <a:ext cx="6858000" cy="413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 </a:t>
            </a:r>
            <a:r>
              <a:rPr lang="en-US" altLang="zh-TW" dirty="0" smtClean="0"/>
              <a:t>3-2</a:t>
            </a:r>
            <a:endParaRPr lang="en-US" altLang="zh-TW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未手術之眼，術後其有</a:t>
            </a:r>
            <a:r>
              <a:rPr lang="en-US" altLang="zh-TW" dirty="0"/>
              <a:t>Glare</a:t>
            </a:r>
            <a:r>
              <a:rPr lang="zh-TW" altLang="en-US" dirty="0"/>
              <a:t>與無</a:t>
            </a:r>
            <a:r>
              <a:rPr lang="en-US" altLang="zh-TW" dirty="0"/>
              <a:t>Glare</a:t>
            </a:r>
            <a:r>
              <a:rPr lang="zh-TW" altLang="en-US" dirty="0"/>
              <a:t>對比敏感度未有明顯趨勢，應為正常常態分布</a:t>
            </a:r>
          </a:p>
          <a:p>
            <a:r>
              <a:rPr lang="zh-TW" altLang="en-US" dirty="0"/>
              <a:t>經</a:t>
            </a:r>
            <a:r>
              <a:rPr lang="en-US" altLang="zh-TW" dirty="0" err="1"/>
              <a:t>Wilcoxon</a:t>
            </a:r>
            <a:r>
              <a:rPr lang="en-US" altLang="zh-TW" dirty="0"/>
              <a:t> Signed Ranks Test </a:t>
            </a:r>
            <a:r>
              <a:rPr lang="zh-TW" altLang="en-US" dirty="0" smtClean="0"/>
              <a:t>，</a:t>
            </a:r>
            <a:r>
              <a:rPr lang="zh-TW" altLang="en-US" dirty="0" smtClean="0">
                <a:solidFill>
                  <a:srgbClr val="FFFF00"/>
                </a:solidFill>
              </a:rPr>
              <a:t>得出</a:t>
            </a:r>
            <a:r>
              <a:rPr lang="zh-TW" altLang="en-US" dirty="0">
                <a:solidFill>
                  <a:srgbClr val="FFFF00"/>
                </a:solidFill>
              </a:rPr>
              <a:t>統計上意義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34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0" y="1843088"/>
          <a:ext cx="9144000" cy="501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2" name="圖表" r:id="rId3" imgW="8753400" imgH="4800600" progId="Excel.Sheet.8">
                  <p:embed/>
                </p:oleObj>
              </mc:Choice>
              <mc:Fallback>
                <p:oleObj name="圖表" r:id="rId3" imgW="8753400" imgH="480060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3088"/>
                        <a:ext cx="9144000" cy="5014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z="4000" dirty="0" smtClean="0"/>
              <a:t>一</a:t>
            </a:r>
            <a:r>
              <a:rPr kumimoji="0" lang="zh-TW" altLang="en-US" sz="4000" dirty="0"/>
              <a:t>眼</a:t>
            </a:r>
            <a:r>
              <a:rPr kumimoji="0" lang="en-US" altLang="zh-TW" sz="4000" dirty="0" err="1" smtClean="0"/>
              <a:t>Intracol</a:t>
            </a:r>
            <a:r>
              <a:rPr lang="zh-TW" altLang="en-US" dirty="0" smtClean="0"/>
              <a:t>一眼未手術</a:t>
            </a:r>
            <a:r>
              <a:rPr kumimoji="0" lang="zh-TW" altLang="en-US" sz="4000" dirty="0" smtClean="0"/>
              <a:t>，</a:t>
            </a:r>
            <a:r>
              <a:rPr lang="zh-TW" altLang="en-US" sz="4000" dirty="0"/>
              <a:t>術後比較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953000" y="55626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8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0" y="1838325"/>
          <a:ext cx="9144000" cy="501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6" name="圖表" r:id="rId3" imgW="8763120" imgH="4809960" progId="Excel.Sheet.8">
                  <p:embed/>
                </p:oleObj>
              </mc:Choice>
              <mc:Fallback>
                <p:oleObj name="圖表" r:id="rId3" imgW="8763120" imgH="480996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38325"/>
                        <a:ext cx="9144000" cy="5019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z="4000" dirty="0" smtClean="0"/>
              <a:t>一</a:t>
            </a:r>
            <a:r>
              <a:rPr kumimoji="0" lang="zh-TW" altLang="en-US" sz="4000" dirty="0"/>
              <a:t>眼</a:t>
            </a:r>
            <a:r>
              <a:rPr kumimoji="0" lang="en-US" altLang="zh-TW" sz="4000" dirty="0" err="1" smtClean="0"/>
              <a:t>Intracol</a:t>
            </a:r>
            <a:r>
              <a:rPr lang="zh-TW" altLang="en-US" dirty="0" smtClean="0"/>
              <a:t>一眼未手術</a:t>
            </a:r>
            <a:r>
              <a:rPr kumimoji="0" lang="zh-TW" altLang="en-US" sz="4000" dirty="0" smtClean="0"/>
              <a:t>，</a:t>
            </a:r>
            <a:r>
              <a:rPr lang="zh-TW" altLang="en-US" sz="4000" dirty="0"/>
              <a:t>術後比較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029200" y="56388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429000" y="48768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800">
                <a:solidFill>
                  <a:srgbClr val="CC0000"/>
                </a:solidFill>
              </a:rPr>
              <a:t>*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Conclusion 4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Conclusion 1:</a:t>
            </a:r>
            <a:r>
              <a:rPr lang="zh-TW" altLang="en-US"/>
              <a:t>進行</a:t>
            </a:r>
            <a:r>
              <a:rPr lang="en-US" altLang="zh-TW"/>
              <a:t>Intracol</a:t>
            </a:r>
            <a:r>
              <a:rPr lang="zh-TW" altLang="en-US"/>
              <a:t>手術後，對比敏感度會降低</a:t>
            </a:r>
          </a:p>
          <a:p>
            <a:r>
              <a:rPr lang="zh-TW" altLang="en-US"/>
              <a:t>一眼執行</a:t>
            </a:r>
            <a:r>
              <a:rPr lang="en-US" altLang="zh-TW"/>
              <a:t>Intracol</a:t>
            </a:r>
            <a:r>
              <a:rPr lang="zh-TW" altLang="en-US"/>
              <a:t>手術另一眼未手術之個案，其術後有</a:t>
            </a:r>
            <a:r>
              <a:rPr lang="en-US" altLang="zh-TW"/>
              <a:t>Glare</a:t>
            </a:r>
            <a:r>
              <a:rPr lang="zh-TW" altLang="en-US"/>
              <a:t>與無</a:t>
            </a:r>
            <a:r>
              <a:rPr lang="en-US" altLang="zh-TW"/>
              <a:t>Glare</a:t>
            </a:r>
            <a:r>
              <a:rPr lang="zh-TW" altLang="en-US"/>
              <a:t>對比敏感度結果顯示，</a:t>
            </a:r>
            <a:r>
              <a:rPr lang="en-US" altLang="zh-TW"/>
              <a:t>Intracol</a:t>
            </a:r>
            <a:r>
              <a:rPr lang="zh-TW" altLang="en-US"/>
              <a:t>手術眼術後之對比敏感度降低的程度比未手術眼嚴重</a:t>
            </a:r>
          </a:p>
          <a:p>
            <a:endParaRPr lang="en-US" altLang="zh-TW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57" name="Picture 9" descr="http://www.omerfarukyilmaz.com/eng/arastirmalari/images/acufoc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572008"/>
            <a:ext cx="1792287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Conclusion 4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經</a:t>
            </a:r>
            <a:r>
              <a:rPr lang="en-US" altLang="zh-TW"/>
              <a:t>Wilcoxon Signed Ranks Test</a:t>
            </a:r>
            <a:r>
              <a:rPr lang="zh-TW" altLang="en-US"/>
              <a:t>，有</a:t>
            </a:r>
            <a:r>
              <a:rPr lang="en-US" altLang="zh-TW"/>
              <a:t>Glare</a:t>
            </a:r>
            <a:r>
              <a:rPr lang="zh-TW" altLang="en-US"/>
              <a:t>狀況，第</a:t>
            </a:r>
            <a:r>
              <a:rPr lang="en-US" altLang="zh-TW"/>
              <a:t>12</a:t>
            </a:r>
            <a:r>
              <a:rPr lang="zh-TW" altLang="en-US"/>
              <a:t>個</a:t>
            </a:r>
            <a:r>
              <a:rPr lang="en-US" altLang="zh-TW"/>
              <a:t>(P=0.041) Cycle per degree</a:t>
            </a:r>
            <a:r>
              <a:rPr lang="zh-TW" altLang="en-US"/>
              <a:t>具有統計上的顯著差異</a:t>
            </a:r>
          </a:p>
          <a:p>
            <a:r>
              <a:rPr lang="zh-TW" altLang="en-US"/>
              <a:t>經</a:t>
            </a:r>
            <a:r>
              <a:rPr lang="en-US" altLang="zh-TW"/>
              <a:t>Wilcoxon Signed Ranks Test</a:t>
            </a:r>
            <a:r>
              <a:rPr lang="zh-TW" altLang="en-US"/>
              <a:t>，無</a:t>
            </a:r>
            <a:r>
              <a:rPr lang="en-US" altLang="zh-TW"/>
              <a:t>Glare</a:t>
            </a:r>
            <a:r>
              <a:rPr lang="zh-TW" altLang="en-US"/>
              <a:t>狀況，第</a:t>
            </a:r>
            <a:r>
              <a:rPr lang="en-US" altLang="zh-TW"/>
              <a:t>6</a:t>
            </a:r>
            <a:r>
              <a:rPr lang="zh-TW" altLang="en-US"/>
              <a:t>個</a:t>
            </a:r>
            <a:r>
              <a:rPr lang="en-US" altLang="zh-TW"/>
              <a:t>(P=0.042)</a:t>
            </a:r>
            <a:r>
              <a:rPr lang="zh-TW" altLang="en-US"/>
              <a:t>與第</a:t>
            </a:r>
            <a:r>
              <a:rPr lang="en-US" altLang="zh-TW"/>
              <a:t>12</a:t>
            </a:r>
            <a:r>
              <a:rPr lang="zh-TW" altLang="en-US"/>
              <a:t>個</a:t>
            </a:r>
            <a:r>
              <a:rPr lang="en-US" altLang="zh-TW"/>
              <a:t>(P=0.039) Cycle per degree</a:t>
            </a:r>
            <a:r>
              <a:rPr lang="zh-TW" altLang="en-US"/>
              <a:t>具有統計上的顯著差異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9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1847850"/>
          <a:ext cx="9144000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0" name="圖表" r:id="rId3" imgW="8744040" imgH="4791240" progId="Excel.Sheet.8">
                  <p:embed/>
                </p:oleObj>
              </mc:Choice>
              <mc:Fallback>
                <p:oleObj name="圖表" r:id="rId3" imgW="8744040" imgH="479124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7850"/>
                        <a:ext cx="9144000" cy="501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一眼</a:t>
            </a:r>
            <a:r>
              <a:rPr lang="en-US" altLang="zh-TW" dirty="0" err="1" smtClean="0"/>
              <a:t>Intracol</a:t>
            </a:r>
            <a:r>
              <a:rPr kumimoji="0" lang="zh-TW" altLang="en-US" sz="4000" dirty="0" smtClean="0"/>
              <a:t>一</a:t>
            </a:r>
            <a:r>
              <a:rPr kumimoji="0" lang="zh-TW" altLang="en-US" sz="4000" dirty="0"/>
              <a:t>眼</a:t>
            </a:r>
            <a:r>
              <a:rPr kumimoji="0" lang="en-US" altLang="zh-TW" sz="4000" dirty="0" smtClean="0"/>
              <a:t>Lasik</a:t>
            </a:r>
            <a:r>
              <a:rPr kumimoji="0" lang="zh-TW" altLang="en-US" sz="4000" dirty="0" smtClean="0"/>
              <a:t>，</a:t>
            </a:r>
            <a:r>
              <a:rPr lang="zh-TW" altLang="en-US" sz="4000" dirty="0"/>
              <a:t>術後比較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3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1843088"/>
          <a:ext cx="9144000" cy="501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4" name="圖表" r:id="rId3" imgW="8753400" imgH="4800600" progId="Excel.Sheet.8">
                  <p:embed/>
                </p:oleObj>
              </mc:Choice>
              <mc:Fallback>
                <p:oleObj name="圖表" r:id="rId3" imgW="8753400" imgH="480060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3088"/>
                        <a:ext cx="9144000" cy="5014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z="4000" dirty="0" smtClean="0"/>
              <a:t>一</a:t>
            </a:r>
            <a:r>
              <a:rPr kumimoji="0" lang="zh-TW" altLang="en-US" sz="4000" dirty="0"/>
              <a:t>眼</a:t>
            </a:r>
            <a:r>
              <a:rPr kumimoji="0" lang="en-US" altLang="zh-TW" sz="4000" dirty="0" err="1" smtClean="0"/>
              <a:t>Intracol</a:t>
            </a:r>
            <a:r>
              <a:rPr lang="zh-TW" altLang="en-US" dirty="0" smtClean="0"/>
              <a:t>一眼</a:t>
            </a:r>
            <a:r>
              <a:rPr lang="en-US" altLang="zh-TW" dirty="0" smtClean="0"/>
              <a:t>Lasik </a:t>
            </a:r>
            <a:r>
              <a:rPr kumimoji="0" lang="zh-TW" altLang="en-US" sz="4000" dirty="0" smtClean="0"/>
              <a:t>，</a:t>
            </a:r>
            <a:r>
              <a:rPr lang="zh-TW" altLang="en-US" sz="4000" dirty="0"/>
              <a:t>術後比較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76600" y="64912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Spatial Frequency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Δ of CSV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Conclusion 5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兩眼執行不同手術之個案，其術後有</a:t>
            </a:r>
            <a:r>
              <a:rPr lang="en-US" altLang="zh-TW"/>
              <a:t>Glare</a:t>
            </a:r>
            <a:r>
              <a:rPr lang="zh-TW" altLang="en-US"/>
              <a:t>與無</a:t>
            </a:r>
            <a:r>
              <a:rPr lang="en-US" altLang="zh-TW"/>
              <a:t>Glare</a:t>
            </a:r>
            <a:r>
              <a:rPr lang="zh-TW" altLang="en-US"/>
              <a:t>對比敏感度結果顯示，</a:t>
            </a:r>
            <a:r>
              <a:rPr lang="en-US" altLang="zh-TW"/>
              <a:t>Intracol</a:t>
            </a:r>
            <a:r>
              <a:rPr lang="zh-TW" altLang="en-US"/>
              <a:t>手術術後之對比敏感度降低的程度比</a:t>
            </a:r>
            <a:r>
              <a:rPr lang="en-US" altLang="zh-TW"/>
              <a:t>Lasik</a:t>
            </a:r>
            <a:r>
              <a:rPr lang="zh-TW" altLang="en-US"/>
              <a:t>手術嚴重</a:t>
            </a:r>
          </a:p>
          <a:p>
            <a:r>
              <a:rPr lang="zh-TW" altLang="en-US"/>
              <a:t>經</a:t>
            </a:r>
            <a:r>
              <a:rPr lang="en-US" altLang="zh-TW"/>
              <a:t>Wilcoxon Signed Ranks Test </a:t>
            </a:r>
            <a:r>
              <a:rPr lang="zh-TW" altLang="en-US"/>
              <a:t>，因數量太少，並未得出統計上意義</a:t>
            </a:r>
          </a:p>
          <a:p>
            <a:endParaRPr lang="zh-TW" altLang="en-US"/>
          </a:p>
          <a:p>
            <a:endParaRPr lang="en-US" altLang="zh-TW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Topics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bg2"/>
                </a:solidFill>
              </a:rPr>
              <a:t>Introduction</a:t>
            </a:r>
          </a:p>
          <a:p>
            <a:r>
              <a:rPr lang="en-US" altLang="zh-TW" dirty="0" smtClean="0"/>
              <a:t>Etiology </a:t>
            </a:r>
          </a:p>
          <a:p>
            <a:r>
              <a:rPr lang="en-US" altLang="zh-TW" dirty="0" smtClean="0"/>
              <a:t>Options for treatment </a:t>
            </a:r>
          </a:p>
          <a:p>
            <a:r>
              <a:rPr lang="en-US" altLang="zh-TW" dirty="0" err="1" smtClean="0"/>
              <a:t>Monoision</a:t>
            </a:r>
            <a:endParaRPr lang="en-US" altLang="zh-TW" dirty="0" smtClean="0"/>
          </a:p>
          <a:p>
            <a:r>
              <a:rPr lang="en-US" altLang="zh-TW" dirty="0" err="1" smtClean="0"/>
              <a:t>PresbyLASIK</a:t>
            </a:r>
            <a:endParaRPr lang="en-US" altLang="zh-TW" dirty="0" smtClean="0"/>
          </a:p>
          <a:p>
            <a:r>
              <a:rPr lang="en-US" altLang="zh-CN" sz="2800" dirty="0" smtClean="0"/>
              <a:t>Conductive </a:t>
            </a:r>
            <a:r>
              <a:rPr lang="en-US" altLang="zh-CN" sz="2800" dirty="0" err="1" smtClean="0"/>
              <a:t>keratoplasty</a:t>
            </a:r>
            <a:r>
              <a:rPr lang="en-US" altLang="zh-CN" sz="2800" dirty="0" smtClean="0"/>
              <a:t> </a:t>
            </a:r>
          </a:p>
          <a:p>
            <a:r>
              <a:rPr lang="en-US" altLang="zh-TW" dirty="0" smtClean="0"/>
              <a:t>Corneal Inlay</a:t>
            </a:r>
          </a:p>
          <a:p>
            <a:r>
              <a:rPr lang="en-US" altLang="zh-TW" dirty="0" err="1" smtClean="0"/>
              <a:t>Intracor</a:t>
            </a:r>
            <a:endParaRPr lang="en-US" altLang="zh-TW" dirty="0" smtClean="0"/>
          </a:p>
          <a:p>
            <a:r>
              <a:rPr lang="en-US" altLang="zh-TW" dirty="0" smtClean="0"/>
              <a:t>Re-</a:t>
            </a:r>
            <a:r>
              <a:rPr lang="en-US" altLang="zh-TW" dirty="0" err="1" smtClean="0"/>
              <a:t>cor</a:t>
            </a:r>
            <a:endParaRPr lang="en-US" altLang="zh-TW" dirty="0" smtClean="0"/>
          </a:p>
          <a:p>
            <a:r>
              <a:rPr lang="en-US" altLang="zh-TW" dirty="0" err="1" smtClean="0"/>
              <a:t>Supracor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with </a:t>
            </a:r>
            <a:r>
              <a:rPr lang="en-US" altLang="zh-TW" dirty="0" err="1" smtClean="0"/>
              <a:t>Intracor</a:t>
            </a:r>
            <a:r>
              <a:rPr lang="en-US" altLang="zh-TW" dirty="0" smtClean="0"/>
              <a:t> </a:t>
            </a:r>
          </a:p>
          <a:p>
            <a:r>
              <a:rPr lang="en-US" altLang="zh-TW" dirty="0" smtClean="0">
                <a:solidFill>
                  <a:srgbClr val="D3E61A"/>
                </a:solidFill>
              </a:rPr>
              <a:t>Conclusion</a:t>
            </a:r>
            <a:endParaRPr lang="zh-TW" altLang="en-US" dirty="0">
              <a:solidFill>
                <a:srgbClr val="D3E61A"/>
              </a:solidFill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0" y="71438"/>
            <a:ext cx="3143250" cy="714375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FFFF00"/>
                </a:solidFill>
                <a:latin typeface="宋体" pitchFamily="2" charset="-122"/>
              </a:rPr>
              <a:t>屈 光 手 术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835150" y="1285875"/>
            <a:ext cx="23764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角膜屈光手术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292725" y="1285875"/>
            <a:ext cx="2592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眼内屈光手术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403350" y="2357438"/>
            <a:ext cx="151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激光性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87675" y="2357438"/>
            <a:ext cx="1728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非激光性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785938" y="3357563"/>
            <a:ext cx="576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表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面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切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削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357313" y="3357563"/>
            <a:ext cx="5000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板层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切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削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357563" y="3357563"/>
            <a:ext cx="57626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角膜基质环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4843463" y="2357438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有晶体眼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6992938" y="2428875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FF00"/>
                </a:solidFill>
              </a:rPr>
              <a:t>RLE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5795963" y="3357563"/>
            <a:ext cx="5762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后房型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5003800" y="3357563"/>
            <a:ext cx="5762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前房型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7451725" y="3357563"/>
            <a:ext cx="57626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调节性晶体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7019925" y="3357563"/>
            <a:ext cx="5762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多焦晶体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6588125" y="3357563"/>
            <a:ext cx="57626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非球面晶体</a:t>
            </a:r>
          </a:p>
        </p:txBody>
      </p:sp>
      <p:sp>
        <p:nvSpPr>
          <p:cNvPr id="4113" name="Line 18"/>
          <p:cNvSpPr>
            <a:spLocks noChangeShapeType="1"/>
          </p:cNvSpPr>
          <p:nvPr/>
        </p:nvSpPr>
        <p:spPr bwMode="auto">
          <a:xfrm>
            <a:off x="5651500" y="785813"/>
            <a:ext cx="0" cy="50323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4" name="Line 19"/>
          <p:cNvSpPr>
            <a:spLocks noChangeShapeType="1"/>
          </p:cNvSpPr>
          <p:nvPr/>
        </p:nvSpPr>
        <p:spPr bwMode="auto">
          <a:xfrm>
            <a:off x="3851275" y="185737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5" name="Line 20"/>
          <p:cNvSpPr>
            <a:spLocks noChangeShapeType="1"/>
          </p:cNvSpPr>
          <p:nvPr/>
        </p:nvSpPr>
        <p:spPr bwMode="auto">
          <a:xfrm>
            <a:off x="2051050" y="185737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6" name="Line 21"/>
          <p:cNvSpPr>
            <a:spLocks noChangeShapeType="1"/>
          </p:cNvSpPr>
          <p:nvPr/>
        </p:nvSpPr>
        <p:spPr bwMode="auto">
          <a:xfrm>
            <a:off x="7380288" y="185737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7" name="Line 22"/>
          <p:cNvSpPr>
            <a:spLocks noChangeShapeType="1"/>
          </p:cNvSpPr>
          <p:nvPr/>
        </p:nvSpPr>
        <p:spPr bwMode="auto">
          <a:xfrm>
            <a:off x="5651500" y="185737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8" name="Line 23"/>
          <p:cNvSpPr>
            <a:spLocks noChangeShapeType="1"/>
          </p:cNvSpPr>
          <p:nvPr/>
        </p:nvSpPr>
        <p:spPr bwMode="auto">
          <a:xfrm>
            <a:off x="3143250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19" name="Line 24"/>
          <p:cNvSpPr>
            <a:spLocks noChangeShapeType="1"/>
          </p:cNvSpPr>
          <p:nvPr/>
        </p:nvSpPr>
        <p:spPr bwMode="auto">
          <a:xfrm>
            <a:off x="7740650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0" name="Line 25"/>
          <p:cNvSpPr>
            <a:spLocks noChangeShapeType="1"/>
          </p:cNvSpPr>
          <p:nvPr/>
        </p:nvSpPr>
        <p:spPr bwMode="auto">
          <a:xfrm>
            <a:off x="7308850" y="2859088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1" name="Line 26"/>
          <p:cNvSpPr>
            <a:spLocks noChangeShapeType="1"/>
          </p:cNvSpPr>
          <p:nvPr/>
        </p:nvSpPr>
        <p:spPr bwMode="auto">
          <a:xfrm>
            <a:off x="6877050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2" name="Line 27"/>
          <p:cNvSpPr>
            <a:spLocks noChangeShapeType="1"/>
          </p:cNvSpPr>
          <p:nvPr/>
        </p:nvSpPr>
        <p:spPr bwMode="auto">
          <a:xfrm>
            <a:off x="5219700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3" name="Line 28"/>
          <p:cNvSpPr>
            <a:spLocks noChangeShapeType="1"/>
          </p:cNvSpPr>
          <p:nvPr/>
        </p:nvSpPr>
        <p:spPr bwMode="auto">
          <a:xfrm>
            <a:off x="6084888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4" name="Line 29"/>
          <p:cNvSpPr>
            <a:spLocks noChangeShapeType="1"/>
          </p:cNvSpPr>
          <p:nvPr/>
        </p:nvSpPr>
        <p:spPr bwMode="auto">
          <a:xfrm>
            <a:off x="3643313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5" name="Line 30"/>
          <p:cNvSpPr>
            <a:spLocks noChangeShapeType="1"/>
          </p:cNvSpPr>
          <p:nvPr/>
        </p:nvSpPr>
        <p:spPr bwMode="auto">
          <a:xfrm>
            <a:off x="2071688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6" name="Line 31"/>
          <p:cNvSpPr>
            <a:spLocks noChangeShapeType="1"/>
          </p:cNvSpPr>
          <p:nvPr/>
        </p:nvSpPr>
        <p:spPr bwMode="auto">
          <a:xfrm>
            <a:off x="1692275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27" name="Rectangle 32"/>
          <p:cNvSpPr>
            <a:spLocks noChangeArrowheads="1"/>
          </p:cNvSpPr>
          <p:nvPr/>
        </p:nvSpPr>
        <p:spPr bwMode="auto">
          <a:xfrm>
            <a:off x="2786063" y="3429000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FF00"/>
                </a:solidFill>
              </a:rPr>
              <a:t>AK</a:t>
            </a:r>
          </a:p>
          <a:p>
            <a:r>
              <a:rPr lang="zh-CN" altLang="en-US">
                <a:solidFill>
                  <a:srgbClr val="FFFF00"/>
                </a:solidFill>
              </a:rPr>
              <a:t>或</a:t>
            </a:r>
            <a:r>
              <a:rPr lang="en-US" altLang="zh-CN">
                <a:solidFill>
                  <a:srgbClr val="FFFF00"/>
                </a:solidFill>
              </a:rPr>
              <a:t>LRI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128" name="Rectangle 33"/>
          <p:cNvSpPr>
            <a:spLocks noChangeArrowheads="1"/>
          </p:cNvSpPr>
          <p:nvPr/>
        </p:nvSpPr>
        <p:spPr bwMode="auto">
          <a:xfrm>
            <a:off x="3786188" y="3357563"/>
            <a:ext cx="57626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角膜交联术</a:t>
            </a:r>
          </a:p>
        </p:txBody>
      </p:sp>
      <p:sp>
        <p:nvSpPr>
          <p:cNvPr id="4129" name="Line 34"/>
          <p:cNvSpPr>
            <a:spLocks noChangeShapeType="1"/>
          </p:cNvSpPr>
          <p:nvPr/>
        </p:nvSpPr>
        <p:spPr bwMode="auto">
          <a:xfrm>
            <a:off x="4071938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0" name="Line 35"/>
          <p:cNvSpPr>
            <a:spLocks noChangeShapeType="1"/>
          </p:cNvSpPr>
          <p:nvPr/>
        </p:nvSpPr>
        <p:spPr bwMode="auto">
          <a:xfrm>
            <a:off x="8101013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1" name="Rectangle 36"/>
          <p:cNvSpPr>
            <a:spLocks noChangeArrowheads="1"/>
          </p:cNvSpPr>
          <p:nvPr/>
        </p:nvSpPr>
        <p:spPr bwMode="auto">
          <a:xfrm>
            <a:off x="7883525" y="3357563"/>
            <a:ext cx="5762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散光晶体</a:t>
            </a:r>
          </a:p>
        </p:txBody>
      </p:sp>
      <p:sp>
        <p:nvSpPr>
          <p:cNvPr id="4132" name="Line 34"/>
          <p:cNvSpPr>
            <a:spLocks noChangeShapeType="1"/>
          </p:cNvSpPr>
          <p:nvPr/>
        </p:nvSpPr>
        <p:spPr bwMode="auto">
          <a:xfrm>
            <a:off x="4500563" y="2859088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3" name="Rectangle 33"/>
          <p:cNvSpPr>
            <a:spLocks noChangeArrowheads="1"/>
          </p:cNvSpPr>
          <p:nvPr/>
        </p:nvSpPr>
        <p:spPr bwMode="auto">
          <a:xfrm>
            <a:off x="4210050" y="3357563"/>
            <a:ext cx="57626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角膜层间镜片</a:t>
            </a:r>
          </a:p>
        </p:txBody>
      </p:sp>
      <p:sp>
        <p:nvSpPr>
          <p:cNvPr id="4134" name="Line 18"/>
          <p:cNvSpPr>
            <a:spLocks noChangeShapeType="1"/>
          </p:cNvSpPr>
          <p:nvPr/>
        </p:nvSpPr>
        <p:spPr bwMode="auto">
          <a:xfrm>
            <a:off x="3857625" y="785813"/>
            <a:ext cx="0" cy="50323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5" name="Line 31"/>
          <p:cNvSpPr>
            <a:spLocks noChangeShapeType="1"/>
          </p:cNvSpPr>
          <p:nvPr/>
        </p:nvSpPr>
        <p:spPr bwMode="auto">
          <a:xfrm>
            <a:off x="1785938" y="5143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6" name="Line 30"/>
          <p:cNvSpPr>
            <a:spLocks noChangeShapeType="1"/>
          </p:cNvSpPr>
          <p:nvPr/>
        </p:nvSpPr>
        <p:spPr bwMode="auto">
          <a:xfrm>
            <a:off x="1500188" y="514032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37" name="Rectangle 7"/>
          <p:cNvSpPr>
            <a:spLocks noChangeArrowheads="1"/>
          </p:cNvSpPr>
          <p:nvPr/>
        </p:nvSpPr>
        <p:spPr bwMode="auto">
          <a:xfrm>
            <a:off x="1214438" y="5657850"/>
            <a:ext cx="5762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FF00"/>
                </a:solidFill>
              </a:rPr>
              <a:t>机械刀</a:t>
            </a:r>
          </a:p>
        </p:txBody>
      </p:sp>
      <p:sp>
        <p:nvSpPr>
          <p:cNvPr id="4138" name="Rectangle 7"/>
          <p:cNvSpPr>
            <a:spLocks noChangeArrowheads="1"/>
          </p:cNvSpPr>
          <p:nvPr/>
        </p:nvSpPr>
        <p:spPr bwMode="auto">
          <a:xfrm>
            <a:off x="1566863" y="5643563"/>
            <a:ext cx="5762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FF00"/>
                </a:solidFill>
              </a:rPr>
              <a:t>激光刀</a:t>
            </a:r>
          </a:p>
        </p:txBody>
      </p:sp>
      <p:sp>
        <p:nvSpPr>
          <p:cNvPr id="4139" name="Rectangle 8"/>
          <p:cNvSpPr>
            <a:spLocks noChangeArrowheads="1"/>
          </p:cNvSpPr>
          <p:nvPr/>
        </p:nvSpPr>
        <p:spPr bwMode="auto">
          <a:xfrm>
            <a:off x="2209800" y="3357563"/>
            <a:ext cx="5762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</a:rPr>
              <a:t>板层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切</a:t>
            </a:r>
          </a:p>
          <a:p>
            <a:r>
              <a:rPr lang="zh-CN" altLang="en-US" sz="2800">
                <a:solidFill>
                  <a:srgbClr val="FFFF00"/>
                </a:solidFill>
              </a:rPr>
              <a:t>割</a:t>
            </a:r>
          </a:p>
        </p:txBody>
      </p:sp>
      <p:sp>
        <p:nvSpPr>
          <p:cNvPr id="4140" name="Line 30"/>
          <p:cNvSpPr>
            <a:spLocks noChangeShapeType="1"/>
          </p:cNvSpPr>
          <p:nvPr/>
        </p:nvSpPr>
        <p:spPr bwMode="auto">
          <a:xfrm>
            <a:off x="2500313" y="28575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41" name="TextBox 46"/>
          <p:cNvSpPr txBox="1">
            <a:spLocks noChangeArrowheads="1"/>
          </p:cNvSpPr>
          <p:nvPr/>
        </p:nvSpPr>
        <p:spPr bwMode="auto">
          <a:xfrm>
            <a:off x="2500313" y="6215063"/>
            <a:ext cx="1500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C000"/>
                </a:solidFill>
              </a:rPr>
              <a:t>飞秒激光</a:t>
            </a:r>
          </a:p>
        </p:txBody>
      </p:sp>
      <p:cxnSp>
        <p:nvCxnSpPr>
          <p:cNvPr id="4142" name="直接箭头连接符 48"/>
          <p:cNvCxnSpPr>
            <a:cxnSpLocks noChangeShapeType="1"/>
          </p:cNvCxnSpPr>
          <p:nvPr/>
        </p:nvCxnSpPr>
        <p:spPr bwMode="auto">
          <a:xfrm rot="16200000" flipH="1">
            <a:off x="2340768" y="5412582"/>
            <a:ext cx="1071563" cy="533400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/>
          </a:ln>
        </p:spPr>
      </p:cxnSp>
      <p:cxnSp>
        <p:nvCxnSpPr>
          <p:cNvPr id="4143" name="直接箭头连接符 51"/>
          <p:cNvCxnSpPr>
            <a:cxnSpLocks noChangeShapeType="1"/>
          </p:cNvCxnSpPr>
          <p:nvPr/>
        </p:nvCxnSpPr>
        <p:spPr bwMode="auto">
          <a:xfrm rot="10800000" flipV="1">
            <a:off x="3429000" y="5715000"/>
            <a:ext cx="857250" cy="50006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/>
          </a:ln>
        </p:spPr>
      </p:cxnSp>
      <p:sp>
        <p:nvSpPr>
          <p:cNvPr id="4144" name="Rectangle 7"/>
          <p:cNvSpPr>
            <a:spLocks noChangeArrowheads="1"/>
          </p:cNvSpPr>
          <p:nvPr/>
        </p:nvSpPr>
        <p:spPr bwMode="auto">
          <a:xfrm>
            <a:off x="4786313" y="5216525"/>
            <a:ext cx="5762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FF00"/>
                </a:solidFill>
              </a:rPr>
              <a:t>虹膜支撑</a:t>
            </a:r>
          </a:p>
        </p:txBody>
      </p:sp>
      <p:sp>
        <p:nvSpPr>
          <p:cNvPr id="4145" name="Rectangle 7"/>
          <p:cNvSpPr>
            <a:spLocks noChangeArrowheads="1"/>
          </p:cNvSpPr>
          <p:nvPr/>
        </p:nvSpPr>
        <p:spPr bwMode="auto">
          <a:xfrm>
            <a:off x="5143500" y="5216525"/>
            <a:ext cx="5762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FF00"/>
                </a:solidFill>
              </a:rPr>
              <a:t>房角支撑</a:t>
            </a:r>
          </a:p>
        </p:txBody>
      </p:sp>
      <p:sp>
        <p:nvSpPr>
          <p:cNvPr id="4146" name="Line 31"/>
          <p:cNvSpPr>
            <a:spLocks noChangeShapeType="1"/>
          </p:cNvSpPr>
          <p:nvPr/>
        </p:nvSpPr>
        <p:spPr bwMode="auto">
          <a:xfrm>
            <a:off x="5072063" y="47117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47" name="Line 31"/>
          <p:cNvSpPr>
            <a:spLocks noChangeShapeType="1"/>
          </p:cNvSpPr>
          <p:nvPr/>
        </p:nvSpPr>
        <p:spPr bwMode="auto">
          <a:xfrm>
            <a:off x="5429250" y="4714875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48" name="Rectangle 7"/>
          <p:cNvSpPr>
            <a:spLocks noChangeArrowheads="1"/>
          </p:cNvSpPr>
          <p:nvPr/>
        </p:nvSpPr>
        <p:spPr bwMode="auto">
          <a:xfrm>
            <a:off x="5643563" y="5253038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FF00"/>
                </a:solidFill>
              </a:rPr>
              <a:t>ICL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149" name="Rectangle 7"/>
          <p:cNvSpPr>
            <a:spLocks noChangeArrowheads="1"/>
          </p:cNvSpPr>
          <p:nvPr/>
        </p:nvSpPr>
        <p:spPr bwMode="auto">
          <a:xfrm>
            <a:off x="5929313" y="5929313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FF00"/>
                </a:solidFill>
              </a:rPr>
              <a:t>PRL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150" name="Line 31"/>
          <p:cNvSpPr>
            <a:spLocks noChangeShapeType="1"/>
          </p:cNvSpPr>
          <p:nvPr/>
        </p:nvSpPr>
        <p:spPr bwMode="auto">
          <a:xfrm>
            <a:off x="5929313" y="4711700"/>
            <a:ext cx="0" cy="5746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51" name="Line 31"/>
          <p:cNvSpPr>
            <a:spLocks noChangeShapeType="1"/>
          </p:cNvSpPr>
          <p:nvPr/>
        </p:nvSpPr>
        <p:spPr bwMode="auto">
          <a:xfrm>
            <a:off x="6286500" y="4714875"/>
            <a:ext cx="46038" cy="121443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4152" name="直接箭头连接符 67"/>
          <p:cNvCxnSpPr>
            <a:cxnSpLocks noChangeShapeType="1"/>
          </p:cNvCxnSpPr>
          <p:nvPr/>
        </p:nvCxnSpPr>
        <p:spPr bwMode="auto">
          <a:xfrm rot="5400000">
            <a:off x="3071813" y="5786437"/>
            <a:ext cx="642938" cy="21431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/>
          </a:ln>
        </p:spPr>
      </p:cxnSp>
      <p:cxnSp>
        <p:nvCxnSpPr>
          <p:cNvPr id="4153" name="直接箭头连接符 69"/>
          <p:cNvCxnSpPr>
            <a:cxnSpLocks noChangeShapeType="1"/>
          </p:cNvCxnSpPr>
          <p:nvPr/>
        </p:nvCxnSpPr>
        <p:spPr bwMode="auto">
          <a:xfrm>
            <a:off x="2071688" y="5929313"/>
            <a:ext cx="928687" cy="285750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/>
          </a:ln>
        </p:spPr>
      </p:cxnSp>
      <p:cxnSp>
        <p:nvCxnSpPr>
          <p:cNvPr id="4154" name="直接箭头连接符 48"/>
          <p:cNvCxnSpPr>
            <a:cxnSpLocks noChangeShapeType="1"/>
          </p:cNvCxnSpPr>
          <p:nvPr/>
        </p:nvCxnSpPr>
        <p:spPr bwMode="auto">
          <a:xfrm rot="16200000" flipH="1">
            <a:off x="2461419" y="5360194"/>
            <a:ext cx="1406525" cy="11271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內容版面配置區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143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3200" dirty="0" smtClean="0">
                <a:solidFill>
                  <a:srgbClr val="FFFF00"/>
                </a:solidFill>
              </a:rPr>
              <a:t>Surgery</a:t>
            </a:r>
          </a:p>
          <a:p>
            <a:pPr lvl="1" eaLnBrk="1" hangingPunct="1"/>
            <a:r>
              <a:rPr lang="en-US" altLang="zh-TW" sz="2800" dirty="0" smtClean="0">
                <a:solidFill>
                  <a:srgbClr val="FFFF00"/>
                </a:solidFill>
              </a:rPr>
              <a:t>Cornea-based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smtClean="0"/>
              <a:t>Lasik</a:t>
            </a:r>
          </a:p>
          <a:p>
            <a:pPr marL="1828800" lvl="3" indent="-457200" eaLnBrk="1" hangingPunct="1"/>
            <a:r>
              <a:rPr lang="en-US" altLang="zh-TW" sz="2400" dirty="0" err="1" smtClean="0">
                <a:solidFill>
                  <a:srgbClr val="FFFF00"/>
                </a:solidFill>
              </a:rPr>
              <a:t>Monovision</a:t>
            </a:r>
            <a:endParaRPr lang="en-US" altLang="zh-TW" sz="2400" dirty="0" smtClean="0">
              <a:solidFill>
                <a:srgbClr val="FFFF00"/>
              </a:solidFill>
            </a:endParaRPr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Multifocal laser ablation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/>
              <a:t>Thermokeratoplasty</a:t>
            </a:r>
            <a:endParaRPr lang="en-US" altLang="zh-TW" sz="2400" dirty="0" smtClean="0"/>
          </a:p>
          <a:p>
            <a:pPr marL="1828800" lvl="3" indent="-457200" eaLnBrk="1" hangingPunct="1"/>
            <a:r>
              <a:rPr lang="en-US" altLang="zh-TW" sz="2400" dirty="0" smtClean="0">
                <a:solidFill>
                  <a:srgbClr val="FFFF00"/>
                </a:solidFill>
              </a:rPr>
              <a:t>CK </a:t>
            </a:r>
            <a:r>
              <a:rPr lang="en-US" altLang="zh-TW" sz="2400" dirty="0" smtClean="0"/>
              <a:t>      </a:t>
            </a:r>
            <a:r>
              <a:rPr lang="en-US" altLang="zh-TW" sz="2400" dirty="0" smtClean="0">
                <a:solidFill>
                  <a:srgbClr val="FFFF00"/>
                </a:solidFill>
              </a:rPr>
              <a:t>radiofrequency 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            FDA approved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Intracorneal</a:t>
            </a:r>
            <a:r>
              <a:rPr lang="en-US" altLang="zh-TW" sz="2400" dirty="0" smtClean="0">
                <a:solidFill>
                  <a:srgbClr val="FFFF00"/>
                </a:solidFill>
              </a:rPr>
              <a:t> Inlay (KAMRA)</a:t>
            </a:r>
            <a:br>
              <a:rPr lang="en-US" altLang="zh-TW" sz="2400" dirty="0" smtClean="0">
                <a:solidFill>
                  <a:srgbClr val="FFFF00"/>
                </a:solidFill>
              </a:rPr>
            </a:br>
            <a:r>
              <a:rPr lang="en-US" altLang="zh-TW" sz="2400" dirty="0" smtClean="0"/>
              <a:t>since 2003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IntraCor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 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femto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since 2007</a:t>
            </a:r>
          </a:p>
          <a:p>
            <a:pPr marL="1371600" lvl="2" indent="-457200" eaLnBrk="1" hangingPunct="1">
              <a:buFont typeface="Lucida Sans" pitchFamily="34" charset="0"/>
              <a:buAutoNum type="alphaLcPeriod"/>
            </a:pPr>
            <a:r>
              <a:rPr lang="en-US" altLang="zh-TW" sz="2400" dirty="0" err="1" smtClean="0">
                <a:solidFill>
                  <a:srgbClr val="FFFF00"/>
                </a:solidFill>
              </a:rPr>
              <a:t>SupraCor</a:t>
            </a:r>
            <a:r>
              <a:rPr lang="en-US" altLang="zh-TW" sz="2400" dirty="0" smtClean="0">
                <a:solidFill>
                  <a:srgbClr val="FFFF00"/>
                </a:solidFill>
              </a:rPr>
              <a:t> (</a:t>
            </a:r>
            <a:r>
              <a:rPr lang="en-US" altLang="zh-TW" sz="2400" dirty="0" err="1" smtClean="0">
                <a:solidFill>
                  <a:srgbClr val="FFFF00"/>
                </a:solidFill>
              </a:rPr>
              <a:t>Exzimer</a:t>
            </a:r>
            <a:r>
              <a:rPr lang="en-US" altLang="zh-TW" sz="2400" dirty="0" smtClean="0">
                <a:solidFill>
                  <a:srgbClr val="FFFF00"/>
                </a:solidFill>
              </a:rPr>
              <a:t>)</a:t>
            </a:r>
          </a:p>
          <a:p>
            <a:pPr marL="1371600" lvl="2" indent="-457200" eaLnBrk="1" hangingPunct="1">
              <a:buNone/>
            </a:pPr>
            <a:r>
              <a:rPr lang="en-US" altLang="zh-TW" sz="2400" dirty="0" smtClean="0"/>
              <a:t>       Since 2010</a:t>
            </a:r>
            <a:endParaRPr lang="zh-TW" altLang="en-US" sz="2400" dirty="0" smtClean="0"/>
          </a:p>
          <a:p>
            <a:pPr eaLnBrk="1" hangingPunct="1"/>
            <a:endParaRPr lang="zh-TW" altLang="en-US" sz="3200" dirty="0" smtClean="0"/>
          </a:p>
        </p:txBody>
      </p:sp>
      <p:pic>
        <p:nvPicPr>
          <p:cNvPr id="2050" name="Picture 2" descr="http://2.bp.blogspot.com/_VyTCyizqrHs/SwcKza6DbEI/AAAAAAAAFo8/1ag2Qx5IDNw/s320/multifocal-cornea.jpg"/>
          <p:cNvPicPr>
            <a:picLocks noChangeAspect="1" noChangeArrowheads="1"/>
          </p:cNvPicPr>
          <p:nvPr/>
        </p:nvPicPr>
        <p:blipFill>
          <a:blip r:embed="rId2" cstate="print"/>
          <a:srcRect l="7109" t="14778" r="7582" b="7635"/>
          <a:stretch>
            <a:fillRect/>
          </a:stretch>
        </p:blipFill>
        <p:spPr bwMode="auto">
          <a:xfrm>
            <a:off x="6215063" y="571500"/>
            <a:ext cx="2041525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008" t="54143" r="28515" b="28027"/>
          <a:stretch>
            <a:fillRect/>
          </a:stretch>
        </p:blipFill>
        <p:spPr bwMode="auto">
          <a:xfrm>
            <a:off x="6215063" y="2740025"/>
            <a:ext cx="2000250" cy="211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5" name="AutoShape 5" descr="data:image/jpg;base64,/9j/4AAQSkZJRgABAQAAAQABAAD/2wCEAAkGBhQSEBUUEhQWEhQUFBUUFBQUFRAUFRQQFBQVFBQQFRQXHCYeFxkjGRUUHy8gJCcpLC0sFR4xNTAqNSYrLCkBCQoKDgwOGg8PGiwkHyUsLCwuLCwsKiwsLCwsLCwpLCksLCwsLCwsLCwsLCwsLCwsLCwsLCwsKSwpLCwtLCwsLP/AABEIAMgA8AMBIgACEQEDEQH/xAAcAAAABwEBAAAAAAAAAAAAAAAAAQIDBAUGBwj/xAA+EAABAwIDBAYIBAUEAwAAAAABAAIRAyEEEjEFBkFREyJhcYGRFCMyQlJyobEzc5KyB1PB0fBiY4LhJEPx/8QAGwEAAgMBAQEAAAAAAAAAAAAAAAQCAwUBBgf/xAA0EQACAgEDAQYEBAUFAAAAAAAAAQIDEQQSITEFEyJBUfAycYGRFWGhsSMzQlLBFGLR4fH/2gAMAwEAAhEDEQA/AOQ4fDtLRIGifGEb8I8ghhR1G9wUpoS0pDUYjLcG34R5BOtwbPhb5BGaoCDMQJ7FW8ss8KHhhGfA39IR08NTm7W/pao78YSYaEGNI43UNjxyyW9eSJxwVP4GfpaoldlMWDG/panJgXTNKnLpXIxxy2dlLPCQ7QwzIuxv6WpZpUo9hv6WpTQJunC1g7VF9fMkiIzZ7CZLW90BPjBUh7jf0hJbTJdPBSXVgAuTbJRiiI7BsF8je7KERwrNcjf0hNV8USYRGqYVihIqclngbdh2k2YB4BE/CtHut8ghRrGSl1nSreU8FWVgjNoN+EeQSTh2cggxxlIqvhW4Ksin0KcWF0z0LeQQZzSiupYI5yNmk3kEXRt5BA6oSpERJpNSTTA4JRKErpwQWBJLAlOKSV04ILURCWSklACYQRoiugXGFPUb3BPOxXBDA7McaYc45Wxbme5MtYAT2JbwtsY8SA2mXGSnKlhZCUTvopALZYCNSnM4HemqNKTPBKeJcotJskspZHHUSbqXQ6rU00wLomOJVUstYLY8AbVJUhlMePFKo4eBJHcltoTJKrlJFkYsj4nEwICaAMX1QqUMzk5UbwUlhLCOYbeWVpHXUmo2yNlPrSnXtlWyl0IRhwyAGwZSTUvCkVhdRajbqxclMlgaa+HFJrCUp7LpT1MqwNtFwEVV6cIukPbJXTjQGtsmualRZR6gv3oQNYGnaIsyDBdERcqRACIlKIskBAARFKKSgAiiKMoiugavDUKtWmxtNpIDGydB7I4lNt2SQYcRIvAP1J0C0NLDDD4Si4kufUptc0Xs0tBt56qLX2bVLQC0gu9mm0HMSdC/+yyo2vnbwsmi6vuUJZe3mic2bcFoMVu4aFMOqEZj7gPs/MefYqg0pKYjapdCp1tBMFrJ2lgjrCew9IBTmtnmexVym/IsjH+4g+j+JVlsvYbnCSCAm61N1KHFhgX/AOjGitKf8QXtEU6LGWjqg+culQe/HCLJYQ/Q3dc8xJA+UqBtDZLmOyyO9NYne/F1bGoWiIgEqt9GrVD77j4lV7XnlpFkFOXRNj9XChpjMDa/fyVfWcOas6O62Id7h/5W+6sKO4lU+0Wt8ZUe/qh8Uxlaa2Sxtx8zLio3t8AgK7eRPiFsaW4I95/kFMpbi0RqXH6KEtfQvNlkdBd5tIwHTgGRTB7HSQlY7a5f/wCqm3uYB4rqGD3fw9OPUsfH8wZpU7auCw9RmX0bDt+RjWnzVf4jV12s5Ls+xvCl1OJ1XkmS0fVIFS/sj6rpmH3eow4Opt1sb+zwUmhsOg0fgsPaRKsfata/pZP8Gn/evscqY7jlHdBQZiGj2qc9xIXT6e7+HLnE0m9wkR3Jb918IR+CP1OR+K1+cX7+px9j2x6SX2OVtxDLyHdkR9ZTeIqsItmntyrp9TdDB/yyP+RTY3UwzTLQQe3K4eTgVNdqU+kit9j6hrGY+/ocrBSQbrTbe3edTc5zWNczmJETzGg8Fm3t7FqVWxtjuiYt+ns08ttiwB7hCS1EUStFxTkhHKJABIilFJKAO44DZdHC4XD4vEONR3o9E0w6IBNNpa1jOYECTylV+E2s4POIf6tpktJgnuHM9qqK+IL8PSe45hToUWtB0BFNugWdxu1nOsTMaDgFh10ysz7wvRGrKxQxkutvbb6d0hoY1ugHE8Xu5kqnOMaO3sCr3VC7UpTKK0IURgsC7tk+hIOMJPVEK72I6HDMZP8AVU1OnCm0Xwo2YxhE6k88mpxJlpB4hI2dus0iXyTyCjbv4UvdncSQNAea6BsLZBqEdUxzgws66cs7YG7ptPXXX31v0yU2E3eYPZYPG6tKezS0aR4Le4Td9rRcIsfstuWwSVuntUd0kU/isHLbFcGC6KErLGthzUzaDRTzOcQ1rRJJ0AHFc629vC6u7I0FtImIIu8RYnvjwStdMrXhGg7ljJbbU3yp08wpDpXNBJOjOwTx8FnsdvZXcCc4pjSGgDgJHOdVX1KZIIA4ay2ZnidDoPIIVhoIE8BEnvd3Wlatemqh5Z+fIvK2cs84HMRtatmHrXC1+s7jo7zj6o6O8WIa4y8kW9q83iOd/wCiitEiPZknSZbfieenOLpBoCDAy3AJv7OpMHTUDwTPd14w4r7EHZZndF+/fyNTgd7WmOlZlBiHt08W6j/taKi9r25mkOB4jRc1rP4doiCdADmcRrpbtspGyNsuoOBaTkN3BxOUtMxlmI0N+5JXaFSWa+H6DUNXh7Zfc6G1likuCbwOObWph7NCNDqOwhPOWThp4ZpJ55GXNTTmJ8pty6WpkGrhwcwOhELmu8WzzSrERY3C6i8LN747Nz0c4F2/Zaegv7uzD6PgS7U0v+o07x1XKOeykFKISV6c+fhFEEZRIABRI0RQBudpYj/xqDR/Kpk/oCoDTVlM06c/y2fRoTGRJV+BYG2t7yN06KlUqCNjFLp07KE7BmuoidHdSaNGUZpqy2RhpeOy6plZxkYqp3T2mm2RhMrAOz6rr27DIwlL5T9yuX4Nui6rsFsYal8gRoV422N9s8UxivX/AAT01iGSE6oe2MaKNCpUPuMLvECw84WjfFOuWfQ8zHOeDkf8Q9pzVNFp6rT14MZncW+Fh3lY59Jz3gBsm7Q25kkaWsrLa1I5y91usS4yTmeZvHefoFG2dieiqsqGwbJP+RxWFVFQikj0cW2vkV+JoFjy0tDcpADT8YMePNMtac4OW/Ek9WLGY4zwVjjqxqYi4zZ3WI1Gc2gazoPNa3B7m0Q7M+X6EMcZa0xpbVFmojVFOXmMRjkw2F2cTGbiS4CRx7uCPEYVzTJ4kyeJbfWOMR5Ls27+7tGo6DSZlA0yjyVttTcLC1abmtpim4iA5kiI0Vmndl8XZFcCl2qhTLZz8zzxVonKJkGCXN5mIH9PNRqlSQwwIsNZsJHHvsr7eLAdFWLHmSwua4XjNcf2/wAKpjbUGBMZuNyCAOB5dyvrnlZGPi6P3x1J+7u1TSqQQOje7rHk48r8NCt0Vy4Z+IABOVg0ENEi/Btj5rf7v4zpKDZMlvUdIi7bTHdCz9fTjFi+o/ordycWTym3Jbk28rMNVDT1ExtPNTcDxB+ylvKZforY8PJcllHIcQyHEciUyp+2KWWs8f6ioK9nB5imfMbobLJR9GxKBQQUioJEUaIoA1jPwmfI39oSGhLYPVU/kZ+0IUW3SDfA/WskqlSUgMshTsE6BZIufJpKKGC1XexG3KqHC6u9jcfBRm/CM6VfxUaTBLquyBFCn8jfsuV4JdX2aPU0/kb9gnND1ZR2y/DH5klZ7furGDcILs7mtDRxM5o7rLQrK/xGpzhGj/ebOtxDrGOB4pzU/wApmBV8aOQ7RoOaZlxcbagAmTaOAt/kqsqNjTR3MiRrMdkK52qHamANHQMpA1JHjy0VK4QRJg8NQTYiDJ1usePQ3qki73OwIdWdVIHUa1o7KhHWPl91uaayW5dWWVBYEPB5GC0a+RWrY5Y+sbdnJoRj4Fg027J657loyVjNi4mHi61bsU3LcrW7L1MYUyi/Lk89rq2rc+pxX+J9DLiBVHv5swj2ns08S0nyWFqn1kwXEEieU+y8ToIOvFdD/ipiQTSDYk1HuBJMCGHrduoXOOldBIBNwANJJyjjeNdUaLLqTf5/ua8XiKT/AC/QbcwQcwmRaLAsGtzppeOJWk3JxBIqtJBgtIibAiBM8Vl31B0glxLhAyi4zXBk6C0juC0u6H4lUzPVYPq66u1a/gvP5fui7SPNyx6tfo+v18jUkpslKcU24rCR6FIQ9MuTjymXFWJFyOZ7xvnEPjmqsqdtf8Z/zFQSvYVLEEvyPmereb5v/c/3CRI0lWCwERRoigDYtZ6qn+Wz9oSaRupLWeop/ls/aFEm6zepoVvBPa6yfYbKJSKlMCTkjQiBwurjYx1VQVZbHd1vBRl0GdM8Wo1eC1XWsEPVM+Rv2C5HgTdddwn4bflb9gntD5i/bXSP1HVQ774PpMDVGuUCoJmOoc02voCr5M4qmHMLToQQe4iCnNR/Ll8jBg8STPP+0AZL79bQEQACPZIM8p8VTVACZdM3J1E8xJ4TA81d7y4U0KrqTwX5Db5QZY4SL21VBiLxawmBEEXAPdbvusevlZN+BYbC2r6PVzPsx2VjtfhBD/DQ966DSrAiQZGoI4g8Vymo+SJM30OluwayeKn7L3grULAgt0LTdkxJLSLt0Nu7ml9TpXb4o9R2uxLws6fTxBaZCcxG1DlJc6ABckwAOawD9/3CQaTcwieuePGI7FT7T29Xr5hUc0UxPUYbTwcTxvwJhJQ0Frfi4ROTrz6se3i236RWztnK2Ws0nIJL6l9J/sqRwiDdwmHOc6IDgSSeZAm/CEbnOIiRLz22abAG0QINu0JGSXcYgm8EOk6weMEnxW5XWq47V5C8pbhlkNHE8ieMzFSZ1tNuXetdubh8tFzjcudE20aP7krJ0mOe9rYDi0Dq2GbM6MtrWMaaXXQ8DhRSptYPdEd54lL6+eIbfNjPZ9eZbvJD7im3FKKQSsZG6kNPUesYB7k+9VG8OM6Oi48SIHeUxVFykoonOahByfRLJz3aL5quI+I/dRXFKcbpBXr4rCwfL7Jb5OXqwkCgiXSAERRoigDf0GTQp/ls/YFXPbdW+Bb6in+Wz9gVfiaUFZifI9WHSUliisUqmlpmhEdFrKTgqkOCjO1S6Zgqt8lsXtaZssE9diw3sN+UfYLiGzsTLQulbu70mpDXhtgACLaJnSXRg3uLO1aZXQjOHRGqTVc2S2vBUbH1YaU5qrUqm0eaisySObb+7J6cEt9tvD42j3e/kuY1bGZNpAAExcNPaCOS61tOvLisnt/dwVpfTOSoQflceBPIg8fNefou2+GXQ9bCjwJrqYkvMtBLc3C82ixv2cf7pDapLQGgtAJBAEcLv5D3T3p3EYOow5arMpgzPdrn4zJMDkor3EjlmtlE9UgEjv0A/wDi1Vh9Cnle/l7/AMCn1Wy693EExIyEC0nl2dqbztlxIyjTMbl1jIPI2EDutdFUaSbxB9ggujKYAk/eefalkGTPIA8Zv9IOh4qeEQ5b6fp8/wD33gKjIHVEcRdoJBgukcNdOxNOBByi3tHk0kRP152unKNMuILQahdMtgkvdmLotrBAvEXWm2Tuxdr8QAS27WawYiXHRxsLdgVdt0auZFtdMrUlH/rHv35je6mw4ArVBDiOoCACGn3j2laRxRkpBWHbbK2e6RvUUxqgoxAWpD2q22Dszpqobw1Kvd5NgMpUJHtCEKD27vIqs1sK7VU+rMK8rE757RkimDMXK1e18WKbHOPK3euY4yqXvLjqTK1OzqN0t78hHtvV93T3Uesv2I5RFGURW+eJEokZRIACBQRFAHSNnj1FL8pn7Ao2MpKXs0eopfls/aEWJYsjPLHIvDKxikUSozxBShVhVzix+EsosJskNqJgV0kvVSiXZLXZ2PyujgVq8BjiwggrnQrK52XtfRrj4qNlb6of0l8X/DmdYwe9RAAJS8bvFnbErBU8V2qQ3ElKScsYyMfhtW7ckWeJxElR+kTHSW46fXgiD0sx2NeFgXiKTajcr2hzTwcAQqevupRPs5mdgMt4cDppwVsXIsyI2Th8LOupPqjOHcoQQKzwCI0Gieo7oUgesXO7LNF9bDuCvM6LMrHqbX/UQWmrXkM4fBspiGNDe4XPedSnHOQJTZcqG23ljMY46BkpslKcU2XKSLUi12Htc0HFwEo9t7xOre0bcVVjEBousbvRvNqymb8TyTtNUrcQiIanuKG9RYuSJvNtfpH5QeqFmqoRGoic9ekqqVUVFHh9TqJaix2SGyklKJSCrhUCJGggAkRSkkoA6NsetNCmP9tn7Qnqyp9mYiKbPkb9grIVZWNJYkP7SHiWKE56s8Q1VuIYro8nVLATKyc6VRGpwOXZQRbGxjjnpIqQkFybcYXVEHPzL3ZW24Ia8+K01KuCAQZXNnVFYbM246kb3HJLX6Pd4omvo+1FHELfv/ydEpuRkqn2ZtplQWNxwVpnt/mqxpwcXhnoIuM1ui8oXmQLk1mQlV4J4HJQLkgFJzLmDuBZckEpJckly7gkkLLlHq1YEpnHbRZTEuICxW296DUlrLN5805p9LO58dBTVa2rSxzN8+nmTd4t5tWUzfiQsi58mSiJSV6SiiNMdsTwus1tmrnun08l6ByiKBSSrxIBRIFBAAQQRoAShwQJRFAGowLvVs+UfZTaVchVeCqQxvyj7KS2qs+cOTSi+CzFeUzXpyozaiX0qrSaOyjkh1rFNdMplRsqDVw5GiZjh9Sh7ojgrBAvURyRnKnsI94SaiaJTXSFDOppYIuWR2jiHNMtMK8wO9jm2dcLOZ0RqKuyiFnxIvo1ltHwM6Fh96aThcwp1LalM6OH0XLhUR+kHmkJdmQfws2K+35L44p/I6oNpMHvDzUattum33guZ+lHmfNLFURd1/H6KK7Liusib7f9IfqbbE73UxMXVPi983GzBHes/Uqt4XUeU1XoKY+WRC7trUz4i0vkSsbtJ9Uy4kqIShmSSU9GKisIx52Sse6Tyw0tlGRMptS8Lsxz/eY0c3OAXW0upFLJEKTKmY3BMp2FVrz/AKQSPNQkJprKBrAEEEF04GiKBKIlABFEjRIAu8N7De4J8OUfDEZG9wTspdocTHg9KFVMByGdQcSxSJQqo86i5kC5c2HdxIe0Hgjo7PDnRomGuTjaxGhRyuhzCY5i9glpj72UbD7HL35Zg9qsKe1ngazYi99U23ahHZrdsA3XFOwg4RKzEbPyuLZmLSorqBVjUdJSDGn1Vyk8clTrK00Sk9GVYuYEyVYpFbgQ+jPJAM7FLICU9jbQeAJ7OxG45tD2jtR9VrWllNgYIApsa2e0nUquLSrA0W8HDSfHkojgiOFwgkn5jOVFkTpQUiOBrKiypxEV04IyoQjKIoACKUERKAAiQRIACCCC6BY0MS0NFxonBih8Q80EFDaTUxfpDfiHmEfpTfiCCC5sJd4H6Yz4gj9Lb8Q80EFzYjveMUMUz4h5oxi2fEPMIII7tHe9YDjG/EPMJBxTfiHmggju0HesS7FN+IeaScU34h5oILuw47GJOJbzHmmzXbzCCC7tI7wjXbzCQ6sOaCC7tIuQnphzSTVHNBBdwcyF0g5oukHNBBdwcCzjmiLwggjABFwRZkEEAESilBBABIIIIACCCC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kumimoji="0" lang="zh-TW" altLang="en-US">
              <a:latin typeface="Book Antiqua" pitchFamily="18" charset="0"/>
            </a:endParaRPr>
          </a:p>
        </p:txBody>
      </p:sp>
      <p:pic>
        <p:nvPicPr>
          <p:cNvPr id="2061" name="Picture 13" descr="http://4.bp.blogspot.com/_bKBWwqdXQEI/TI0LtUv7DKI/AAAAAAAAADc/pm3scLWBq68/s320/OS_20100707_14594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5214938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Presbyopia</a:t>
            </a:r>
            <a:r>
              <a:rPr lang="en-US" altLang="zh-TW" dirty="0" smtClean="0"/>
              <a:t> is now a treatable aging process</a:t>
            </a:r>
          </a:p>
          <a:p>
            <a:r>
              <a:rPr lang="en-US" altLang="zh-TW" dirty="0" smtClean="0"/>
              <a:t>There are more then 10 ways to treat it</a:t>
            </a:r>
          </a:p>
          <a:p>
            <a:r>
              <a:rPr lang="en-US" altLang="zh-TW" dirty="0" err="1" smtClean="0"/>
              <a:t>Monovision</a:t>
            </a:r>
            <a:r>
              <a:rPr lang="en-US" altLang="zh-TW" dirty="0" smtClean="0"/>
              <a:t> is still a better conservative treatment  </a:t>
            </a:r>
          </a:p>
          <a:p>
            <a:r>
              <a:rPr lang="en-US" altLang="zh-TW" dirty="0" smtClean="0"/>
              <a:t>Lens-based surgery might be the better solutions than the corneal based one  </a:t>
            </a:r>
          </a:p>
          <a:p>
            <a:r>
              <a:rPr lang="en-US" altLang="zh-TW" dirty="0" smtClean="0"/>
              <a:t>Most treatment are not without compromise</a:t>
            </a:r>
          </a:p>
          <a:p>
            <a:r>
              <a:rPr lang="en-US" altLang="zh-TW" dirty="0" smtClean="0"/>
              <a:t>Careful &lt;patient selection&gt; and &lt;treatment selection&gt; for the patients is advocate to provide the most </a:t>
            </a:r>
            <a:r>
              <a:rPr lang="en-US" altLang="zh-TW" dirty="0" err="1" smtClean="0"/>
              <a:t>statisfying</a:t>
            </a:r>
            <a:r>
              <a:rPr lang="en-US" altLang="zh-TW" dirty="0" smtClean="0"/>
              <a:t> result for both the doctor and the patients.</a:t>
            </a:r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 Summery</a:t>
            </a:r>
            <a:endParaRPr lang="zh-TW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1032</TotalTime>
  <Words>3817</Words>
  <Application>Microsoft Office PowerPoint</Application>
  <PresentationFormat>全屏显示(4:3)</PresentationFormat>
  <Paragraphs>1217</Paragraphs>
  <Slides>97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97</vt:i4>
      </vt:variant>
    </vt:vector>
  </HeadingPairs>
  <TitlesOfParts>
    <vt:vector size="101" baseType="lpstr">
      <vt:lpstr>流線</vt:lpstr>
      <vt:lpstr>Chart</vt:lpstr>
      <vt:lpstr>Image</vt:lpstr>
      <vt:lpstr>圖表</vt:lpstr>
      <vt:lpstr>PowerPoint 演示文稿</vt:lpstr>
      <vt:lpstr>Topics </vt:lpstr>
      <vt:lpstr>Presbyopia</vt:lpstr>
      <vt:lpstr>Topics </vt:lpstr>
      <vt:lpstr>Etiology of Presbyopia</vt:lpstr>
      <vt:lpstr>Topics </vt:lpstr>
      <vt:lpstr>Presbyopia </vt:lpstr>
      <vt:lpstr>PowerPoint 演示文稿</vt:lpstr>
      <vt:lpstr>PowerPoint 演示文稿</vt:lpstr>
      <vt:lpstr>Topics </vt:lpstr>
      <vt:lpstr>Monovision </vt:lpstr>
      <vt:lpstr>PowerPoint 演示文稿</vt:lpstr>
      <vt:lpstr>1 . Surgical monovision (LASIK) </vt:lpstr>
      <vt:lpstr>2 . Study Design </vt:lpstr>
      <vt:lpstr>  3.   Results </vt:lpstr>
      <vt:lpstr>  4 .  Study Conclusions  </vt:lpstr>
      <vt:lpstr>Topics </vt:lpstr>
      <vt:lpstr>PowerPoint 演示文稿</vt:lpstr>
      <vt:lpstr>VISX Multifocal Treatment Design</vt:lpstr>
      <vt:lpstr>What is Omni-focal? </vt:lpstr>
      <vt:lpstr>     Gains in Distance and Near VA   W. Bruce Jackson, MD University of Ottawa Eye Institute   </vt:lpstr>
      <vt:lpstr>Kera LASER老花手術的作法</vt:lpstr>
      <vt:lpstr>Kera LASER老花手術機台特點</vt:lpstr>
      <vt:lpstr>PowerPoint 演示文稿</vt:lpstr>
      <vt:lpstr>PowerPoint 演示文稿</vt:lpstr>
      <vt:lpstr>傳導性角膜成形術（Conductive keratoplasty，CK）</vt:lpstr>
      <vt:lpstr>PowerPoint 演示文稿</vt:lpstr>
      <vt:lpstr>PowerPoint 演示文稿</vt:lpstr>
      <vt:lpstr>Topics </vt:lpstr>
      <vt:lpstr>PowerPoint 演示文稿</vt:lpstr>
      <vt:lpstr>Corneal inlays:</vt:lpstr>
      <vt:lpstr>Lamellar Corneal Surgery (LCS)</vt:lpstr>
      <vt:lpstr>Lamellar Corneal Surgery (LCS)</vt:lpstr>
      <vt:lpstr>Topics </vt:lpstr>
      <vt:lpstr>PowerPoint 演示文稿</vt:lpstr>
      <vt:lpstr>PowerPoint 演示文稿</vt:lpstr>
      <vt:lpstr>Patient Selection</vt:lpstr>
      <vt:lpstr>    IntraCor is a purely intrastromal presbyopia treatment concept developed by Dr.Luis Ruiz from Bogota-Colombia in 2007 and supported by Technolas PV Femtolaser company. </vt:lpstr>
      <vt:lpstr>Intracor Presbyopia Correction</vt:lpstr>
      <vt:lpstr>PowerPoint 演示文稿</vt:lpstr>
      <vt:lpstr>METHODS: </vt:lpstr>
      <vt:lpstr>PowerPoint 演示文稿</vt:lpstr>
      <vt:lpstr>PowerPoint 演示文稿</vt:lpstr>
      <vt:lpstr>PowerPoint 演示文稿</vt:lpstr>
      <vt:lpstr>CONCLUSIONS:</vt:lpstr>
      <vt:lpstr>Clinical Experience with the INTRACOR treatment for Presbyopia </vt:lpstr>
      <vt:lpstr>Change in UCDVA</vt:lpstr>
      <vt:lpstr>Improvement over time</vt:lpstr>
      <vt:lpstr>MY STUDY </vt:lpstr>
      <vt:lpstr>Experience:INTRACOR</vt:lpstr>
      <vt:lpstr>ADVERSE EFFECTS and COMPLICATIONS</vt:lpstr>
      <vt:lpstr>Topics </vt:lpstr>
      <vt:lpstr>THE SECOND TREATMENT CONCEPT: THE RE-COR PROTOCOL</vt:lpstr>
      <vt:lpstr>SECOND  TREATMENT  TECHNIQUE</vt:lpstr>
      <vt:lpstr>RE-COR POST-OPERATIVE CONTROL</vt:lpstr>
      <vt:lpstr>PowerPoint 演示文稿</vt:lpstr>
      <vt:lpstr>PowerPoint 演示文稿</vt:lpstr>
      <vt:lpstr>PowerPoint 演示文稿</vt:lpstr>
      <vt:lpstr>RESULTS</vt:lpstr>
      <vt:lpstr>PowerPoint 演示文稿</vt:lpstr>
      <vt:lpstr>Topics </vt:lpstr>
      <vt:lpstr>PowerPoint 演示文稿</vt:lpstr>
      <vt:lpstr>SUPRACOR</vt:lpstr>
      <vt:lpstr>PowerPoint 演示文稿</vt:lpstr>
      <vt:lpstr>SUPRACOR CE STUDY</vt:lpstr>
      <vt:lpstr>Patient Feedback</vt:lpstr>
      <vt:lpstr>Summary</vt:lpstr>
      <vt:lpstr>Topics </vt:lpstr>
      <vt:lpstr> Modified  Monovision INTRACOR</vt:lpstr>
      <vt:lpstr>Clinical study :  Bilateral Eye Comparison of  INTRACOR versus Wavefront-guided Hyperopia LASIK for Presbyopia patient </vt:lpstr>
      <vt:lpstr>Methods</vt:lpstr>
      <vt:lpstr>Methods</vt:lpstr>
      <vt:lpstr>PowerPoint 演示文稿</vt:lpstr>
      <vt:lpstr>說明</vt:lpstr>
      <vt:lpstr>8個Intracol術眼的術前術後比較</vt:lpstr>
      <vt:lpstr>8個Intracol術眼的術前術後比較</vt:lpstr>
      <vt:lpstr>Conclusion 1</vt:lpstr>
      <vt:lpstr>3個Lasik術眼的術前術後比較</vt:lpstr>
      <vt:lpstr>3位Lasik術眼的術前術後比較</vt:lpstr>
      <vt:lpstr>Conclusion 2</vt:lpstr>
      <vt:lpstr>5個未手術眼的術前術後比較</vt:lpstr>
      <vt:lpstr>5個未手術眼的術前術後比較</vt:lpstr>
      <vt:lpstr>Conclusion 3-1</vt:lpstr>
      <vt:lpstr>  30位未手術眼Normal Data</vt:lpstr>
      <vt:lpstr>              30未手術眼Normal Data</vt:lpstr>
      <vt:lpstr>Conclusion 3-2</vt:lpstr>
      <vt:lpstr>一眼Intracol一眼未手術，術後比較</vt:lpstr>
      <vt:lpstr>一眼Intracol一眼未手術，術後比較</vt:lpstr>
      <vt:lpstr>Conclusion 4</vt:lpstr>
      <vt:lpstr>Conclusion 4</vt:lpstr>
      <vt:lpstr>一眼Intracol一眼Lasik，術後比較</vt:lpstr>
      <vt:lpstr>一眼Intracol一眼Lasik ，術後比較</vt:lpstr>
      <vt:lpstr>Conclusion 5</vt:lpstr>
      <vt:lpstr>Topics </vt:lpstr>
      <vt:lpstr>屈 光 手 术</vt:lpstr>
      <vt:lpstr>PowerPoint 演示文稿</vt:lpstr>
      <vt:lpstr>In Summery</vt:lpstr>
    </vt:vector>
  </TitlesOfParts>
  <Company>C.M.T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sherry</dc:creator>
  <cp:lastModifiedBy>嘉华盛世</cp:lastModifiedBy>
  <cp:revision>229</cp:revision>
  <dcterms:created xsi:type="dcterms:W3CDTF">2011-11-23T05:53:10Z</dcterms:created>
  <dcterms:modified xsi:type="dcterms:W3CDTF">2012-08-26T02:07:34Z</dcterms:modified>
</cp:coreProperties>
</file>